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C2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E5B34A"/>
                </a:solidFill>
                <a:latin typeface="Calibri"/>
              </a:rPr>
              <a:t>TEACHER SLIDES · Post-Play TALENT Debrief for F.5 Bible Studies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88720"/>
            <a:ext cx="10972800" cy="12801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5800" b="1" i="0">
                <a:solidFill>
                  <a:srgbClr val="F7E7BE"/>
                </a:solidFill>
                <a:latin typeface="Calibri"/>
              </a:rPr>
              <a:t>聖經理財密碼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46888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1">
                <a:solidFill>
                  <a:srgbClr val="009F92"/>
                </a:solidFill>
                <a:latin typeface="Calibri"/>
              </a:rPr>
              <a:t>Biblical Financial Literacy 101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83280"/>
            <a:ext cx="10972800" cy="12801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  <a:latin typeface="Calibri"/>
              </a:rPr>
              <a:t>課後 TALENT 反思</a:t>
            </a:r>
          </a:p>
          <a:p>
            <a:pPr algn="l"/>
            <a:r>
              <a:rPr sz="2000" b="0" i="0">
                <a:solidFill>
                  <a:srgbClr val="FFFFFF"/>
                </a:solidFill>
                <a:latin typeface="Calibri"/>
              </a:rPr>
              <a:t>Post-play TALENT debrief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93776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0" i="0">
                <a:solidFill>
                  <a:srgbClr val="FFD166"/>
                </a:solidFill>
                <a:latin typeface="Calibri"/>
              </a:rPr>
              <a:t>Starting point: students have played the game once (solo vs. NPCs OR multiplayer)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39496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009F92"/>
                </a:solidFill>
                <a:latin typeface="Calibri"/>
              </a:rPr>
              <a:t>Length: 35-40 min debrief (or 70-80 min play + debrief)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85216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64748B"/>
                </a:solidFill>
                <a:latin typeface="Calibri"/>
              </a:rPr>
              <a:t>reclaim2k.org/biblical-finance-game · Use alongside the Teaching Plan and Student Worksheet.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E + N · 第 4 + 第 5 部分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231406"/>
                </a:solidFill>
              </a:rPr>
              <a:t>E · 察看軌道 + N · 21 日承諾</a:t>
            </a:r>
          </a:p>
          <a:p>
            <a:r>
              <a:rPr sz="2000" i="1">
                <a:solidFill>
                  <a:srgbClr val="334155"/>
                </a:solidFill>
              </a:rPr>
              <a:t>Examine win-track + Next 21-day commitment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286000"/>
            <a:ext cx="5486400" cy="4023360"/>
          </a:xfrm>
          <a:prstGeom prst="roundRect">
            <a:avLst/>
          </a:prstGeom>
          <a:solidFill>
            <a:srgbClr val="FFFFFF"/>
          </a:solidFill>
          <a:ln>
            <a:solidFill>
              <a:srgbClr val="009F9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423160"/>
            <a:ext cx="5029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00777B"/>
                </a:solidFill>
                <a:latin typeface="Calibri"/>
              </a:rPr>
              <a:t>E · Examine · 察看軌道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880360"/>
            <a:ext cx="5029200" cy="3657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不論輸贏,我最接近哪一條軌道?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Regardless of winning, which track was I closest to?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🌿 知足 Contentment (Code 7)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  Heb 13:5 "有衣有食就當知足"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⚖️ 管家 Stewardship (Code 4)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  Luke 16:11 才幹的比喻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🎭 詐騙者 Scammer (Code 3 - 警示)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  1 Tim 6:9-10 「貪財是萬惡之根」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→ 不是定罪,而是「現在我看見了甚麼?」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60" y="2286000"/>
            <a:ext cx="5303520" cy="4023360"/>
          </a:xfrm>
          <a:prstGeom prst="roundRect">
            <a:avLst/>
          </a:prstGeom>
          <a:solidFill>
            <a:srgbClr val="FFFFFF"/>
          </a:solidFill>
          <a:ln>
            <a:solidFill>
              <a:srgbClr val="FE928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37960" y="2423160"/>
            <a:ext cx="5029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600" b="1" i="0">
                <a:solidFill>
                  <a:srgbClr val="00777B"/>
                </a:solidFill>
                <a:latin typeface="Calibri"/>
              </a:rPr>
              <a:t>N · Next · 21 日 SMART 承諾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37960" y="2880360"/>
            <a:ext cx="4937760" cy="3657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SMART = Specific 具體 · Measurable 可衡量 · 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Achievable 可行 · Relevant 相關 · Time-bound 限時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範例 Example: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「未來 21 日,每次想用 $50 課金前,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 先存入零錢罐;到第 22 日把錢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 全部奉獻到主日學基金。」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(對應密碼 2 + 8)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→ 對應 ≥ 1 條密碼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→ Linked to 1+ codes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9 / 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 · TELL · 第 6 部分 · 提交路徑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31406"/>
                </a:solidFill>
              </a:rPr>
              <a:t>T · Tell — 兩條提交路徑</a:t>
            </a:r>
          </a:p>
          <a:p>
            <a:r>
              <a:rPr sz="2200" i="1">
                <a:solidFill>
                  <a:srgbClr val="334155"/>
                </a:solidFill>
              </a:rPr>
              <a:t>Two submission paths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286000"/>
            <a:ext cx="5486400" cy="4023360"/>
          </a:xfrm>
          <a:prstGeom prst="roundRect">
            <a:avLst/>
          </a:prstGeom>
          <a:solidFill>
            <a:srgbClr val="FFFFFF"/>
          </a:solidFill>
          <a:ln>
            <a:solidFill>
              <a:srgbClr val="009F9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423160"/>
            <a:ext cx="5029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00777B"/>
                </a:solidFill>
                <a:latin typeface="Calibri"/>
              </a:rPr>
              <a:t>(a) 遊戲內「📝 Reflect」按鈕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788920"/>
            <a:ext cx="5029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In-game Reflect button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3200400"/>
            <a:ext cx="5029200" cy="3657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1. 開啟 reclaim2k.org/biblical-finance-game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2. 按底部「📝 Reflect / 寫反思」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3. 把第 5 + 第 6 部分內容貼上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4. 按「儲存」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✅ 即時 · 不需打印 · 自動時間戳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⚠️ 只在學生「同一裝置」上看到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   (BYOD 環境需截圖)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適合:課堂內全班同時提交。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09360" y="2286000"/>
            <a:ext cx="5303520" cy="4023360"/>
          </a:xfrm>
          <a:prstGeom prst="roundRect">
            <a:avLst/>
          </a:prstGeom>
          <a:solidFill>
            <a:srgbClr val="FFFFFF"/>
          </a:solidFill>
          <a:ln>
            <a:solidFill>
              <a:srgbClr val="FE928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37960" y="2423160"/>
            <a:ext cx="50292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00777B"/>
                </a:solidFill>
                <a:latin typeface="Calibri"/>
              </a:rPr>
              <a:t>(b) 工作紙交回老師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37960" y="2788920"/>
            <a:ext cx="5029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Paper worksheet to teacher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37960" y="3200400"/>
            <a:ext cx="4937760" cy="3657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1. 完成本工作紙全部 7 部分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2. 簽署同意書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3. 課後 1 星期內交回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   (實體 或 拍照上載 Google Classroom)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✅ 可保存 · 可掃描 · 可整體統計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⚠️ 需要打印 + 手動收集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/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適合:課後跟進、Crown / Gold 候選人。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→ Crown 級必須兩條路徑都做。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10 / 16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TEACHER DASHBOARD · 教師看板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231406"/>
                </a:solidFill>
              </a:rPr>
              <a:t>教師看板 + Super-Admin Stewardship Stories</a:t>
            </a:r>
          </a:p>
          <a:p>
            <a:r>
              <a:rPr sz="2000" i="1">
                <a:solidFill>
                  <a:srgbClr val="334155"/>
                </a:solidFill>
              </a:rPr>
              <a:t>Teacher Dashboard + Super-Admin pipeline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E5B34A"/>
                </a:solidFill>
                <a:latin typeface="Calibri"/>
              </a:rPr>
              <a:t>Reclaim2K 遊戲內已內置教師看板 + Super-Admin 跨校上載機制。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2834640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83464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80360"/>
            <a:ext cx="30175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📝 學生反思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80560" y="2880360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E5B34A"/>
                </a:solidFill>
                <a:latin typeface="Calibri"/>
              </a:rPr>
              <a:t>Student reflection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49440" y="2880360"/>
            <a:ext cx="48463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透過 (a) App 或 (b) 工作紙 入賬</a:t>
            </a:r>
          </a:p>
        </p:txBody>
      </p:sp>
      <p:sp>
        <p:nvSpPr>
          <p:cNvPr id="10" name="Oval 9"/>
          <p:cNvSpPr/>
          <p:nvPr/>
        </p:nvSpPr>
        <p:spPr>
          <a:xfrm>
            <a:off x="640080" y="3547872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547872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593592"/>
            <a:ext cx="30175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📊 教師看板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3593592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E5B34A"/>
                </a:solidFill>
                <a:latin typeface="Calibri"/>
              </a:rPr>
              <a:t>Teacher Dashboard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49440" y="3593592"/>
            <a:ext cx="48463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底部按鈕 · 顯示全班反思列表 · 統計平均結餘 / 誘惑次數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4261104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261104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4306824"/>
            <a:ext cx="30175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✨ 老師選定 Crown / Gold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80560" y="4306824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E5B34A"/>
                </a:solidFill>
                <a:latin typeface="Calibri"/>
              </a:rPr>
              <a:t>Teacher selects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49440" y="4306824"/>
            <a:ext cx="48463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標記為「校內推薦」 · 抄寫一份送至 Super-Admin</a:t>
            </a:r>
          </a:p>
        </p:txBody>
      </p:sp>
      <p:sp>
        <p:nvSpPr>
          <p:cNvPr id="20" name="Oval 19"/>
          <p:cNvSpPr/>
          <p:nvPr/>
        </p:nvSpPr>
        <p:spPr>
          <a:xfrm>
            <a:off x="640080" y="4974336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4974336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5020056"/>
            <a:ext cx="30175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🛡 Super-Admin 終審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80560" y="5020056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E5B34A"/>
                </a:solidFill>
                <a:latin typeface="Calibri"/>
              </a:rPr>
              <a:t>Super-Admin moderation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49440" y="5020056"/>
            <a:ext cx="48463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對應 AI 內容安全 · 學生個人資料遮蔽 · 同意書核實</a:t>
            </a:r>
          </a:p>
        </p:txBody>
      </p:sp>
      <p:sp>
        <p:nvSpPr>
          <p:cNvPr id="25" name="Oval 24"/>
          <p:cNvSpPr/>
          <p:nvPr/>
        </p:nvSpPr>
        <p:spPr>
          <a:xfrm>
            <a:off x="640080" y="5687568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" y="5687568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600" y="5733288"/>
            <a:ext cx="30175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📡 跨校 Stewardship Stories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80560" y="5733288"/>
            <a:ext cx="23774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E5B34A"/>
                </a:solidFill>
                <a:latin typeface="Calibri"/>
              </a:rPr>
              <a:t>Cross-school feed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49440" y="5733288"/>
            <a:ext cx="48463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其他學校學生於 Reclaim2K App 內聆聽 + 為作者祝福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11 / 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AWARD SCHEME · 4 級獎勵計劃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231406"/>
                </a:solidFill>
              </a:rPr>
              <a:t>Crown · Gold · Silver · Bronze</a:t>
            </a:r>
          </a:p>
          <a:p>
            <a:r>
              <a:rPr sz="2000" i="1">
                <a:solidFill>
                  <a:srgbClr val="334155"/>
                </a:solidFill>
              </a:rPr>
              <a:t>校方可自訂實際獎品 · School decides actual prize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468880"/>
            <a:ext cx="11064240" cy="914400"/>
          </a:xfrm>
          <a:prstGeom prst="roundRect">
            <a:avLst/>
          </a:prstGeom>
          <a:solidFill>
            <a:srgbClr val="F7E7BE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260604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231406"/>
                </a:solidFill>
                <a:latin typeface="Calibri"/>
              </a:rPr>
              <a:t>👑 冠冕</a:t>
            </a:r>
          </a:p>
          <a:p>
            <a:pPr algn="l"/>
            <a:r>
              <a:rPr sz="1500" b="1" i="0">
                <a:solidFill>
                  <a:srgbClr val="231406"/>
                </a:solidFill>
                <a:latin typeface="Calibri"/>
              </a:rPr>
              <a:t>Crown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256032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231406"/>
                </a:solidFill>
                <a:latin typeface="Calibri"/>
              </a:rPr>
              <a:t>全 7 部分 + 7+ 條密碼 + 21 日完成 + 見證 + 雙路徑提交 + Super-Admin 上載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292608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All parts + 7+ codes + 21-day done + testimony + BOTH paths + uploaded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256032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校長嘉許 + 早會 + Stewardship Stories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474720"/>
            <a:ext cx="11064240" cy="914400"/>
          </a:xfrm>
          <a:prstGeom prst="roundRect">
            <a:avLst/>
          </a:prstGeom>
          <a:solidFill>
            <a:srgbClr val="F7E7BE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61188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231406"/>
                </a:solidFill>
                <a:latin typeface="Calibri"/>
              </a:rPr>
              <a:t>🥇 金</a:t>
            </a:r>
          </a:p>
          <a:p>
            <a:pPr algn="l"/>
            <a:r>
              <a:rPr sz="1500" b="1" i="0">
                <a:solidFill>
                  <a:srgbClr val="231406"/>
                </a:solidFill>
                <a:latin typeface="Calibri"/>
              </a:rPr>
              <a:t>Gold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356616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231406"/>
                </a:solidFill>
                <a:latin typeface="Calibri"/>
              </a:rPr>
              <a:t>全 7 部分 + 7+ 條密碼 + 21 日完成 + 見證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0" y="393192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All parts + 7+ codes + 21-day done + testimony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0" y="356616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科內嘉許 + 上載候選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480560"/>
            <a:ext cx="11064240" cy="914400"/>
          </a:xfrm>
          <a:prstGeom prst="roundRect">
            <a:avLst/>
          </a:prstGeom>
          <a:solidFill>
            <a:srgbClr val="F7E7BE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461772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231406"/>
                </a:solidFill>
                <a:latin typeface="Calibri"/>
              </a:rPr>
              <a:t>🥈 銀</a:t>
            </a:r>
          </a:p>
          <a:p>
            <a:pPr algn="l"/>
            <a:r>
              <a:rPr sz="1500" b="1" i="0">
                <a:solidFill>
                  <a:srgbClr val="231406"/>
                </a:solidFill>
                <a:latin typeface="Calibri"/>
              </a:rPr>
              <a:t>Silver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0" y="457200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231406"/>
                </a:solidFill>
                <a:latin typeface="Calibri"/>
              </a:rPr>
              <a:t>全 7 部分 + 5+ 條密碼 + 承諾已簽 + 已提交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493776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All parts + 5+ codes + commitment signed + submitted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0" y="457200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科內口頭嘉許 + 7-8 分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5486400"/>
            <a:ext cx="11064240" cy="914400"/>
          </a:xfrm>
          <a:prstGeom prst="roundRect">
            <a:avLst/>
          </a:prstGeom>
          <a:solidFill>
            <a:srgbClr val="F7E7BE"/>
          </a:solidFill>
          <a:ln>
            <a:solidFill>
              <a:srgbClr val="E5B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623560"/>
            <a:ext cx="18288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231406"/>
                </a:solidFill>
                <a:latin typeface="Calibri"/>
              </a:rPr>
              <a:t>🥉 銅</a:t>
            </a:r>
          </a:p>
          <a:p>
            <a:pPr algn="l"/>
            <a:r>
              <a:rPr sz="1500" b="1" i="0">
                <a:solidFill>
                  <a:srgbClr val="231406"/>
                </a:solidFill>
                <a:latin typeface="Calibri"/>
              </a:rPr>
              <a:t>Bronze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0" y="557784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231406"/>
                </a:solidFill>
                <a:latin typeface="Calibri"/>
              </a:rPr>
              <a:t>必填部分 (1, 5, 6, 7) + 至少 1 條密碼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0" y="5943600"/>
            <a:ext cx="8686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Required parts + 1 code minimum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0" y="5577840"/>
            <a:ext cx="384048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1" i="1">
                <a:solidFill>
                  <a:srgbClr val="E5B34A"/>
                </a:solidFill>
                <a:latin typeface="Calibri"/>
              </a:rPr>
              <a:t>→ 課堂口頭嘉許 + 5-6 分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12 / 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BONUS · 見證短文 150-250 字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31406"/>
                </a:solidFill>
              </a:rPr>
              <a:t>見證短文 4 段結構</a:t>
            </a:r>
          </a:p>
          <a:p>
            <a:r>
              <a:rPr sz="2200" i="1">
                <a:solidFill>
                  <a:srgbClr val="334155"/>
                </a:solidFill>
              </a:rPr>
              <a:t>4-paragraph testimony structure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60604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679192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0777B"/>
                </a:solidFill>
                <a:latin typeface="Calibri"/>
              </a:rPr>
              <a:t>段 1 · 開首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34640" y="2679192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Opening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20640" y="2679192"/>
            <a:ext cx="64922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玩遊戲前,我對「金錢」的想法是甚麼?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Before the game, what was my view of money?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47472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3547872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0777B"/>
                </a:solidFill>
                <a:latin typeface="Calibri"/>
              </a:rPr>
              <a:t>段 2 · 中段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34640" y="3547872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Middle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3547872"/>
            <a:ext cx="64922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哪一刻 / 哪一張卡 使我重新思考?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Which moment / card made me re-think?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4343400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4416552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0777B"/>
                </a:solidFill>
                <a:latin typeface="Calibri"/>
              </a:rPr>
              <a:t>段 3 · 跟進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34640" y="4416552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Follow-up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20640" y="4416552"/>
            <a:ext cx="64922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過去 21 日,我做了甚麼?有甚麼真實改變?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What did I do in 21 days? What real change?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5212079"/>
            <a:ext cx="11064240" cy="77724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5285231"/>
            <a:ext cx="201168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00777B"/>
                </a:solidFill>
                <a:latin typeface="Calibri"/>
              </a:rPr>
              <a:t>段 4 · 結尾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34640" y="5285231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E5B34A"/>
                </a:solidFill>
                <a:latin typeface="Calibri"/>
              </a:rPr>
              <a:t>Closing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20640" y="5285231"/>
            <a:ext cx="64922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一句送給仍以為「賺得多 = 自由」的同學的話。</a:t>
            </a:r>
          </a:p>
          <a:p>
            <a:pPr algn="l"/>
            <a:r>
              <a:rPr sz="1000" b="0" i="0">
                <a:solidFill>
                  <a:srgbClr val="334155"/>
                </a:solidFill>
                <a:latin typeface="Calibri"/>
              </a:rPr>
              <a:t>One line to a peer who still thinks more money = freedom.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603504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1">
                <a:solidFill>
                  <a:srgbClr val="E5B34A"/>
                </a:solidFill>
                <a:latin typeface="Calibri"/>
              </a:rPr>
              <a:t>Crown / Gold 級的反思,有可能被推薦到全校早會分享。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13 / 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C2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DIFFERENTIATION + 課室安全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F7E7BE"/>
                </a:solidFill>
              </a:rPr>
              <a:t>學習差異照顧 + 反思安全準則</a:t>
            </a:r>
          </a:p>
          <a:p>
            <a:r>
              <a:rPr sz="2000" i="1">
                <a:solidFill>
                  <a:srgbClr val="334155"/>
                </a:solidFill>
              </a:rPr>
              <a:t>Differentiation + Reflection safety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286000"/>
            <a:ext cx="5486400" cy="1188720"/>
          </a:xfrm>
          <a:prstGeom prst="roundRect">
            <a:avLst/>
          </a:prstGeom>
          <a:solidFill>
            <a:srgbClr val="FFFFFF"/>
          </a:solidFill>
          <a:ln>
            <a:solidFill>
              <a:srgbClr val="009F9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23774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231406"/>
                </a:solidFill>
                <a:latin typeface="Calibri"/>
              </a:rPr>
              <a:t>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17320" y="23774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數學底子較弱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17320" y="2788920"/>
            <a:ext cx="45720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可估算 (≈) 而非精確結算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Estimates accepted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2286000"/>
            <a:ext cx="5486400" cy="1188720"/>
          </a:xfrm>
          <a:prstGeom prst="roundRect">
            <a:avLst/>
          </a:prstGeom>
          <a:solidFill>
            <a:srgbClr val="FFFFFF"/>
          </a:solidFill>
          <a:ln>
            <a:solidFill>
              <a:srgbClr val="009F9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355080" y="23774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231406"/>
                </a:solidFill>
                <a:latin typeface="Calibri"/>
              </a:rPr>
              <a:t>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86600" y="23774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中文較弱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86600" y="2788920"/>
            <a:ext cx="45720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工作紙全雙語,可選英文填寫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Fully bilingual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3657600"/>
            <a:ext cx="5486400" cy="1188720"/>
          </a:xfrm>
          <a:prstGeom prst="roundRect">
            <a:avLst/>
          </a:prstGeom>
          <a:solidFill>
            <a:srgbClr val="FFFFFF"/>
          </a:solidFill>
          <a:ln>
            <a:solidFill>
              <a:srgbClr val="009F9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37490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231406"/>
                </a:solidFill>
                <a:latin typeface="Calibri"/>
              </a:rPr>
              <a:t>🏆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17320" y="37490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資優 / 快完成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17320" y="4160520"/>
            <a:ext cx="45720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鼓勵 Crown 級 — 雙路徑 + 見證 + 上載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Pursue Crown tier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3657600"/>
            <a:ext cx="5486400" cy="1188720"/>
          </a:xfrm>
          <a:prstGeom prst="roundRect">
            <a:avLst/>
          </a:prstGeom>
          <a:solidFill>
            <a:srgbClr val="FFFFFF"/>
          </a:solidFill>
          <a:ln>
            <a:solidFill>
              <a:srgbClr val="009F9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355080" y="3749040"/>
            <a:ext cx="64008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800" b="0" i="0">
                <a:solidFill>
                  <a:srgbClr val="231406"/>
                </a:solidFill>
                <a:latin typeface="Calibri"/>
              </a:rPr>
              <a:t>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86600" y="37490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SEN 同學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86600" y="4160520"/>
            <a:ext cx="45720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口述 Aha 時刻;組員代記錄 Tally</a:t>
            </a:r>
          </a:p>
          <a:p>
            <a:pPr algn="l"/>
            <a:r>
              <a:rPr sz="1050" b="0" i="0">
                <a:solidFill>
                  <a:srgbClr val="334155"/>
                </a:solidFill>
                <a:latin typeface="Calibri"/>
              </a:rPr>
              <a:t>Oral input; peer scribe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521208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FE9284"/>
                </a:solidFill>
                <a:latin typeface="Calibri"/>
              </a:rPr>
              <a:t>🟥 課室安全準則 · Classroom safety: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56235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● 若學生於 Aha 階段流露真實家庭 / 賭博經歷 — 老師私下跟進,不在班內追問。</a:t>
            </a:r>
          </a:p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● Crown / Gold 級的「跨校上載」必須有同意書;有筆名選項保護隱私。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14 / 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C2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REFERENCES &amp; LINKS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>
                <a:solidFill>
                  <a:srgbClr val="F7E7BE"/>
                </a:solidFill>
              </a:rPr>
              <a:t>可信來源 · 課後跟進</a:t>
            </a:r>
          </a:p>
          <a:p>
            <a:r>
              <a:rPr sz="2400" i="1">
                <a:solidFill>
                  <a:srgbClr val="334155"/>
                </a:solidFill>
              </a:rPr>
              <a:t>Verified sources for follow-up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33172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Game · LIVE web build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0" y="233172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reclaim2k.org/biblical-finance-game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697479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Matt 25:14-30 (TALENT frame)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0" y="2697479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bible.com/bible/46/MAT.25.14-30.NIV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063239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Luke 16:11 (faithful with money)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3063239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bible.com/bible/46/LUK.16.11.NIV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42900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1 Tim 6:6-10 (godliness with contentment)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0" y="342900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bible.com/bible/46/1TI.6.6-10.NIV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79476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Heb 13:5 (be content)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32320" y="379476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bible.com/bible/46/HEB.13.5.NIV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16052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Prov 30:7-9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2320" y="416052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bible.com/bible/46/PRO.30.7-9.NIV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52628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Scripture · Gen 41 (Joseph stockpiles)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32320" y="452628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bible.com/bible/46/GEN.41.NIV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89204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Reclaim2K App · iOS LIVE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489204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apps.apple.com/us/app/reclaim2k/id6764469256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525780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Reclaim2K Web App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2320" y="525780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app.reclaim2k.org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562356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Tim Keller · Counterfeit Gods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32320" y="562356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penguinrandomhouse.com (Penguin, 2009)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5989320"/>
            <a:ext cx="64008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Randy Alcorn · Money, Possessions and Eternity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32320" y="5989320"/>
            <a:ext cx="457200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FFD166"/>
                </a:solidFill>
                <a:latin typeface="Consolas"/>
              </a:rPr>
              <a:t>epm.org (Tyndale, rev. 2003)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" y="644652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009F92"/>
                </a:solidFill>
                <a:latin typeface="Calibri"/>
              </a:rPr>
              <a:t>"善良忠心的僕人,你在不多的事上有忠心,我要把許多事派你管理。" — 太 25:21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15 / 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STEP 0 · OPEN THE GAME · 載入最近一局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>
                <a:solidFill>
                  <a:srgbClr val="231406"/>
                </a:solidFill>
              </a:rPr>
              <a:t>在課堂內讓學生「重溫」遊戲結局</a:t>
            </a:r>
          </a:p>
          <a:p>
            <a:r>
              <a:rPr sz="2400" i="1">
                <a:solidFill>
                  <a:srgbClr val="334155"/>
                </a:solidFill>
              </a:rPr>
              <a:t>Open the game so students can see their last session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400" b="0" i="0">
                <a:solidFill>
                  <a:srgbClr val="231406"/>
                </a:solidFill>
                <a:latin typeface="Calibri"/>
              </a:rPr>
              <a:t>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52044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500" b="1" i="0">
                <a:solidFill>
                  <a:srgbClr val="231406"/>
                </a:solidFill>
                <a:latin typeface="Calibri"/>
              </a:rPr>
              <a:t>iPad / 手提電腦</a:t>
            </a:r>
          </a:p>
          <a:p>
            <a:pPr algn="ctr"/>
            <a:r>
              <a:rPr sz="1500" b="1" i="0">
                <a:solidFill>
                  <a:srgbClr val="231406"/>
                </a:solidFill>
                <a:latin typeface="Calibri"/>
              </a:rPr>
              <a:t>iPad / Laptop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0" i="0">
                <a:solidFill>
                  <a:srgbClr val="00777B"/>
                </a:solidFill>
                <a:latin typeface="Calibri"/>
              </a:rPr>
              <a:t>1 部 / 人 或 1 部 / 組</a:t>
            </a:r>
          </a:p>
          <a:p>
            <a:pPr algn="ctr"/>
            <a:r>
              <a:rPr sz="1100" b="0" i="0">
                <a:solidFill>
                  <a:srgbClr val="00777B"/>
                </a:solidFill>
                <a:latin typeface="Calibri"/>
              </a:rPr>
              <a:t>1 per student or per group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231406"/>
                </a:solidFill>
                <a:latin typeface="Consolas"/>
              </a:rPr>
              <a:t>reclaim2k.org/biblical-finance-game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提示:不需要登入</a:t>
            </a:r>
          </a:p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No login needed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400" b="0" i="0">
                <a:solidFill>
                  <a:srgbClr val="231406"/>
                </a:solidFill>
                <a:latin typeface="Calibri"/>
              </a:rPr>
              <a:t>⏪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52044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500" b="1" i="0">
                <a:solidFill>
                  <a:srgbClr val="231406"/>
                </a:solidFill>
                <a:latin typeface="Calibri"/>
              </a:rPr>
              <a:t>Resume / 繼續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0" i="0">
                <a:solidFill>
                  <a:srgbClr val="00777B"/>
                </a:solidFill>
                <a:latin typeface="Calibri"/>
              </a:rPr>
              <a:t>右下角按鈕</a:t>
            </a:r>
          </a:p>
          <a:p>
            <a:pPr algn="ctr"/>
            <a:r>
              <a:rPr sz="1100" b="0" i="0">
                <a:solidFill>
                  <a:srgbClr val="00777B"/>
                </a:solidFill>
                <a:latin typeface="Calibri"/>
              </a:rPr>
              <a:t>Bottom-right button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231406"/>
                </a:solidFill>
                <a:latin typeface="Consolas"/>
              </a:rPr>
              <a:t>顯示最近一局結餘及行動歷史</a:t>
            </a:r>
          </a:p>
          <a:p>
            <a:pPr algn="ctr"/>
            <a:r>
              <a:rPr sz="950" b="0" i="1">
                <a:solidFill>
                  <a:srgbClr val="231406"/>
                </a:solidFill>
                <a:latin typeface="Consolas"/>
              </a:rPr>
              <a:t>Shows last session balance + log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Save 在裝置本機</a:t>
            </a:r>
          </a:p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Saved on device locally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2468880"/>
            <a:ext cx="3657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12480" y="2606040"/>
            <a:ext cx="329184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400" b="0" i="0">
                <a:solidFill>
                  <a:srgbClr val="231406"/>
                </a:solidFill>
                <a:latin typeface="Calibri"/>
              </a:rPr>
              <a:t>📊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352044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500" b="1" i="0">
                <a:solidFill>
                  <a:srgbClr val="231406"/>
                </a:solidFill>
                <a:latin typeface="Calibri"/>
              </a:rPr>
              <a:t>Teacher Dashboard</a:t>
            </a:r>
          </a:p>
          <a:p>
            <a:pPr algn="ctr"/>
            <a:r>
              <a:rPr sz="1500" b="1" i="0">
                <a:solidFill>
                  <a:srgbClr val="231406"/>
                </a:solidFill>
                <a:latin typeface="Calibri"/>
              </a:rPr>
              <a:t>教師看板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12480" y="416052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100" b="0" i="0">
                <a:solidFill>
                  <a:srgbClr val="00777B"/>
                </a:solidFill>
                <a:latin typeface="Calibri"/>
              </a:rPr>
              <a:t>底部「Teacher Dashboard」按鈕</a:t>
            </a:r>
          </a:p>
          <a:p>
            <a:pPr algn="ctr"/>
            <a:r>
              <a:rPr sz="1100" b="0" i="0">
                <a:solidFill>
                  <a:srgbClr val="00777B"/>
                </a:solidFill>
                <a:latin typeface="Calibri"/>
              </a:rPr>
              <a:t>Bottom "Teacher Dashboard" button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80" y="48006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50" b="0" i="1">
                <a:solidFill>
                  <a:srgbClr val="231406"/>
                </a:solidFill>
                <a:latin typeface="Consolas"/>
              </a:rPr>
              <a:t>顯示全班反思 + 統計</a:t>
            </a:r>
          </a:p>
          <a:p>
            <a:pPr algn="ctr"/>
            <a:r>
              <a:rPr sz="950" b="0" i="1">
                <a:solidFill>
                  <a:srgbClr val="231406"/>
                </a:solidFill>
                <a:latin typeface="Consolas"/>
              </a:rPr>
              <a:t>Class-wide reflections + stats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0" y="55321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需要老師 / Super-Admin 密碼</a:t>
            </a:r>
          </a:p>
          <a:p>
            <a:pPr algn="ctr"/>
            <a:r>
              <a:rPr sz="1000" b="0" i="1">
                <a:solidFill>
                  <a:srgbClr val="E5B34A"/>
                </a:solidFill>
                <a:latin typeface="Calibri"/>
              </a:rPr>
              <a:t>Teacher / Super-Admin code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1 / 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GAME OVERVIEW · 遊戲總覽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>
                <a:solidFill>
                  <a:srgbClr val="231406"/>
                </a:solidFill>
              </a:rPr>
              <a:t>8 種地塊 + 3 條獲勝軌道</a:t>
            </a:r>
          </a:p>
          <a:p>
            <a:r>
              <a:rPr sz="2400" i="1">
                <a:solidFill>
                  <a:srgbClr val="334155"/>
                </a:solidFill>
              </a:rPr>
              <a:t>8 tile types + 3 win tracks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5486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0777B"/>
                </a:solidFill>
                <a:latin typeface="Calibri"/>
              </a:rPr>
              <a:t>8 種地塊 · 8 tile types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834640"/>
            <a:ext cx="457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 i="0">
                <a:solidFill>
                  <a:srgbClr val="231406"/>
                </a:solidFill>
                <a:latin typeface="Calibri"/>
              </a:rPr>
              <a:t>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28346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231406"/>
                </a:solidFill>
                <a:latin typeface="Calibri"/>
              </a:rPr>
              <a:t>Stock Market 股市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246120"/>
            <a:ext cx="457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 i="0">
                <a:solidFill>
                  <a:srgbClr val="231406"/>
                </a:solidFill>
                <a:latin typeface="Calibri"/>
              </a:rPr>
              <a:t>🛡️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324612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231406"/>
                </a:solidFill>
                <a:latin typeface="Calibri"/>
              </a:rPr>
              <a:t>Insurance 保險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657600"/>
            <a:ext cx="457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 i="0">
                <a:solidFill>
                  <a:srgbClr val="231406"/>
                </a:solidFill>
                <a:latin typeface="Calibri"/>
              </a:rPr>
              <a:t>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365760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231406"/>
                </a:solidFill>
                <a:latin typeface="Calibri"/>
              </a:rPr>
              <a:t>Education 教育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069080"/>
            <a:ext cx="457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 i="0">
                <a:solidFill>
                  <a:srgbClr val="231406"/>
                </a:solidFill>
                <a:latin typeface="Calibri"/>
              </a:rPr>
              <a:t>💳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406908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231406"/>
                </a:solidFill>
                <a:latin typeface="Calibri"/>
              </a:rPr>
              <a:t>Credit Card 信用卡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480560"/>
            <a:ext cx="457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 i="0">
                <a:solidFill>
                  <a:srgbClr val="231406"/>
                </a:solidFill>
                <a:latin typeface="Calibri"/>
              </a:rPr>
              <a:t>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720" y="448056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231406"/>
                </a:solidFill>
                <a:latin typeface="Calibri"/>
              </a:rPr>
              <a:t>Tax 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892040"/>
            <a:ext cx="457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 i="0">
                <a:solidFill>
                  <a:srgbClr val="231406"/>
                </a:solidFill>
                <a:latin typeface="Calibri"/>
              </a:rPr>
              <a:t>💼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489204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231406"/>
                </a:solidFill>
                <a:latin typeface="Calibri"/>
              </a:rPr>
              <a:t>Business 商業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5303520"/>
            <a:ext cx="457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 i="0">
                <a:solidFill>
                  <a:srgbClr val="231406"/>
                </a:solidFill>
                <a:latin typeface="Calibri"/>
              </a:rPr>
              <a:t>👶👵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88720" y="530352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231406"/>
                </a:solidFill>
                <a:latin typeface="Calibri"/>
              </a:rPr>
              <a:t>Life Stage 人生階段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5715000"/>
            <a:ext cx="457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0" i="0">
                <a:solidFill>
                  <a:srgbClr val="231406"/>
                </a:solidFill>
                <a:latin typeface="Calibri"/>
              </a:rPr>
              <a:t>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88720" y="5715000"/>
            <a:ext cx="4572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0">
                <a:solidFill>
                  <a:srgbClr val="231406"/>
                </a:solidFill>
                <a:latin typeface="Calibri"/>
              </a:rPr>
              <a:t>Temptation Cards 誘惑卡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2286000"/>
            <a:ext cx="54864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500" b="1" i="0">
                <a:solidFill>
                  <a:srgbClr val="00777B"/>
                </a:solidFill>
                <a:latin typeface="Calibri"/>
              </a:rPr>
              <a:t>3 條獲勝軌道 · 3 win tracks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00800" y="2834640"/>
            <a:ext cx="5394960" cy="914400"/>
          </a:xfrm>
          <a:prstGeom prst="roundRect">
            <a:avLst/>
          </a:prstGeom>
          <a:solidFill>
            <a:srgbClr val="FFFFFF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37960" y="2926080"/>
            <a:ext cx="6400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231406"/>
                </a:solidFill>
                <a:latin typeface="Calibri"/>
              </a:rPr>
              <a:t>🌿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78040" y="2926080"/>
            <a:ext cx="43891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知足 Contentment (Code 7)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78040" y="3337560"/>
            <a:ext cx="43891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Heb 13:5 · 「有衣有食就當知足」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0" y="3931920"/>
            <a:ext cx="5394960" cy="914400"/>
          </a:xfrm>
          <a:prstGeom prst="roundRect">
            <a:avLst/>
          </a:prstGeom>
          <a:solidFill>
            <a:srgbClr val="FFFFFF"/>
          </a:solidFill>
          <a:ln>
            <a:solidFill>
              <a:srgbClr val="009F9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37960" y="4023360"/>
            <a:ext cx="6400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231406"/>
                </a:solidFill>
                <a:latin typeface="Calibri"/>
              </a:rPr>
              <a:t>⚖️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78040" y="4023360"/>
            <a:ext cx="43891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管家 Stewardship (Code 4)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78040" y="4434840"/>
            <a:ext cx="43891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Luke 16:11 · 才幹的比喻 Parable of Talents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400800" y="5029200"/>
            <a:ext cx="5394960" cy="914400"/>
          </a:xfrm>
          <a:prstGeom prst="roundRect">
            <a:avLst/>
          </a:prstGeom>
          <a:solidFill>
            <a:srgbClr val="FFFFFF"/>
          </a:solidFill>
          <a:ln>
            <a:solidFill>
              <a:srgbClr val="FE928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537960" y="5120640"/>
            <a:ext cx="6400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600" b="0" i="0">
                <a:solidFill>
                  <a:srgbClr val="231406"/>
                </a:solidFill>
                <a:latin typeface="Calibri"/>
              </a:rPr>
              <a:t>🎭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78040" y="5120640"/>
            <a:ext cx="43891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詐騙者 Scammer (Code 3)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178040" y="5532120"/>
            <a:ext cx="43891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1 Tim 6:9-10 · 隱藏身份 · 警示之用 hidden role · cautionary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2 / 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THE TEN CODES · 聖經理財十密碼 (1-5)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>
                <a:solidFill>
                  <a:srgbClr val="231406"/>
                </a:solidFill>
              </a:rPr>
              <a:t>聖經理財十密碼 (上)</a:t>
            </a:r>
          </a:p>
          <a:p>
            <a:r>
              <a:rPr sz="2400" i="1">
                <a:solidFill>
                  <a:srgbClr val="334155"/>
                </a:solidFill>
              </a:rPr>
              <a:t>The Ten Biblical Financial Codes (1-5)</a:t>
            </a:r>
          </a:p>
        </p:txBody>
      </p:sp>
      <p:sp>
        <p:nvSpPr>
          <p:cNvPr id="4" name="Oval 3"/>
          <p:cNvSpPr/>
          <p:nvPr/>
        </p:nvSpPr>
        <p:spPr>
          <a:xfrm>
            <a:off x="640080" y="2286000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8600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231406"/>
                </a:solidFill>
                <a:latin typeface="Calibri"/>
              </a:rPr>
              <a:t>橫財不應求,勤勞積蓄財富必增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5176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No windfalls — diligence builds wealth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12480" y="237744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箴 13:11; 28:22</a:t>
            </a:r>
          </a:p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Prov 13:11; 28:22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3063240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06324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06324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231406"/>
                </a:solidFill>
                <a:latin typeface="Calibri"/>
              </a:rPr>
              <a:t>減少不必要的消費,殷勤工作及投資於提升生產力的活動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42900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Reduce wasteful spend; invest in productive work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0" y="315468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箴 21:20, 21:17, 13:11</a:t>
            </a:r>
          </a:p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Prov 21:20, 21:17, 13:11</a:t>
            </a:r>
          </a:p>
        </p:txBody>
      </p:sp>
      <p:sp>
        <p:nvSpPr>
          <p:cNvPr id="14" name="Oval 13"/>
          <p:cNvSpPr/>
          <p:nvPr/>
        </p:nvSpPr>
        <p:spPr>
          <a:xfrm>
            <a:off x="640080" y="3840480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384048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384048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231406"/>
                </a:solidFill>
                <a:latin typeface="Calibri"/>
              </a:rPr>
              <a:t>貪財是萬惡之根,不貪不義之財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420624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Love of money is the root of evil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39319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提前 6:9-10; 箴 10:2, 11:1</a:t>
            </a:r>
          </a:p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1 Tim 6:9-10; Prov 10:2, 11:1</a:t>
            </a:r>
          </a:p>
        </p:txBody>
      </p:sp>
      <p:sp>
        <p:nvSpPr>
          <p:cNvPr id="19" name="Oval 18"/>
          <p:cNvSpPr/>
          <p:nvPr/>
        </p:nvSpPr>
        <p:spPr>
          <a:xfrm>
            <a:off x="640080" y="4617720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461772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461772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231406"/>
                </a:solidFill>
                <a:latin typeface="Calibri"/>
              </a:rPr>
              <a:t>作個忠心的錢財好管家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498348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Be a faithful steward of money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80" y="470916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路 16:11; 太 25 (才幹的比喻)</a:t>
            </a:r>
          </a:p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Luke 16:11; Matt 25 (Parable of the Talents)</a:t>
            </a:r>
          </a:p>
        </p:txBody>
      </p:sp>
      <p:sp>
        <p:nvSpPr>
          <p:cNvPr id="24" name="Oval 23"/>
          <p:cNvSpPr/>
          <p:nvPr/>
        </p:nvSpPr>
        <p:spPr>
          <a:xfrm>
            <a:off x="640080" y="5394960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" y="539496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" y="539496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231406"/>
                </a:solidFill>
                <a:latin typeface="Calibri"/>
              </a:rPr>
              <a:t>積穀防饑,荒年不慌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600" y="576072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Stockpile in good years; ride out the lean ones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12480" y="54864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創 41 (約瑟)</a:t>
            </a:r>
          </a:p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Gen 41 (Joseph)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3 / 16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THE TEN CODES · 聖經理財十密碼 (6-10)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>
                <a:solidFill>
                  <a:srgbClr val="231406"/>
                </a:solidFill>
              </a:rPr>
              <a:t>聖經理財十密碼 (下)</a:t>
            </a:r>
          </a:p>
          <a:p>
            <a:r>
              <a:rPr sz="2400" i="1">
                <a:solidFill>
                  <a:srgbClr val="334155"/>
                </a:solidFill>
              </a:rPr>
              <a:t>The Ten Biblical Financial Codes (6-10)</a:t>
            </a:r>
          </a:p>
        </p:txBody>
      </p:sp>
      <p:sp>
        <p:nvSpPr>
          <p:cNvPr id="4" name="Oval 3"/>
          <p:cNvSpPr/>
          <p:nvPr/>
        </p:nvSpPr>
        <p:spPr>
          <a:xfrm>
            <a:off x="640080" y="2286000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8600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231406"/>
                </a:solidFill>
                <a:latin typeface="Calibri"/>
              </a:rPr>
              <a:t>經常評估理財目標是否值得,配合上主的心意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5176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Re-examine your goals — are they aligned with God?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12480" y="237744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路 9:25</a:t>
            </a:r>
          </a:p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Luke 9:25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3063240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06324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06324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231406"/>
                </a:solidFill>
                <a:latin typeface="Calibri"/>
              </a:rPr>
              <a:t>知足不貪婪 = 財務真自由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42900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Contentment IS true financial freedom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0" y="315468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來 13:5; 提前 6:6-8</a:t>
            </a:r>
          </a:p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Heb 13:5; 1 Tim 6:6-8</a:t>
            </a:r>
          </a:p>
        </p:txBody>
      </p:sp>
      <p:sp>
        <p:nvSpPr>
          <p:cNvPr id="14" name="Oval 13"/>
          <p:cNvSpPr/>
          <p:nvPr/>
        </p:nvSpPr>
        <p:spPr>
          <a:xfrm>
            <a:off x="640080" y="3840480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384048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384048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231406"/>
                </a:solidFill>
                <a:latin typeface="Calibri"/>
              </a:rPr>
              <a:t>施比受更為有福,奉獻與有意義的捐助蒙上主喜悅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420624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Giving blesses more than receiving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393192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徒 20:35; 提前 6:17-19</a:t>
            </a:r>
          </a:p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Acts 20:35; 1 Tim 6:17-19</a:t>
            </a:r>
          </a:p>
        </p:txBody>
      </p:sp>
      <p:sp>
        <p:nvSpPr>
          <p:cNvPr id="19" name="Oval 18"/>
          <p:cNvSpPr/>
          <p:nvPr/>
        </p:nvSpPr>
        <p:spPr>
          <a:xfrm>
            <a:off x="640080" y="4617720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461772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461772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231406"/>
                </a:solidFill>
                <a:latin typeface="Calibri"/>
              </a:rPr>
              <a:t>投資的目的是為上帝冒險,謙卑尋問神的帶領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498348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Investing is risking for God's kingdom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80" y="470916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瑪 3:10; 太 6:19-21</a:t>
            </a:r>
          </a:p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Mal 3:10; Matt 6:19-21</a:t>
            </a:r>
          </a:p>
        </p:txBody>
      </p:sp>
      <p:sp>
        <p:nvSpPr>
          <p:cNvPr id="24" name="Oval 23"/>
          <p:cNvSpPr/>
          <p:nvPr/>
        </p:nvSpPr>
        <p:spPr>
          <a:xfrm>
            <a:off x="640080" y="5394960"/>
            <a:ext cx="502920" cy="502920"/>
          </a:xfrm>
          <a:prstGeom prst="ellipse">
            <a:avLst/>
          </a:prstGeom>
          <a:solidFill>
            <a:srgbClr val="0077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" y="539496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" y="539496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231406"/>
                </a:solidFill>
                <a:latin typeface="Calibri"/>
              </a:rPr>
              <a:t>「我希望成為富有的人」這想法有錯嗎?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600" y="5760720"/>
            <a:ext cx="6858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"I want to be rich" — is that wrong?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12480" y="5486400"/>
            <a:ext cx="32918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箴 30:7-9</a:t>
            </a:r>
          </a:p>
          <a:p>
            <a:pPr algn="l"/>
            <a:r>
              <a:rPr sz="950" b="0" i="1">
                <a:solidFill>
                  <a:srgbClr val="FE9284"/>
                </a:solidFill>
                <a:latin typeface="Consolas"/>
              </a:rPr>
              <a:t>Prov 30:7-9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4 / 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TALENT FRAMEWORK · 反思六階段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600" b="1">
                <a:solidFill>
                  <a:srgbClr val="231406"/>
                </a:solidFill>
              </a:rPr>
              <a:t>TALENT 反思框架 — 為遊戲中的決定「交賬」</a:t>
            </a:r>
          </a:p>
          <a:p>
            <a:r>
              <a:rPr sz="2000" i="1">
                <a:solidFill>
                  <a:srgbClr val="334155"/>
                </a:solidFill>
              </a:rPr>
              <a:t>TALENT — give an account of your in-game decisions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4028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E5B34A"/>
                </a:solidFill>
                <a:latin typeface="Calibri"/>
              </a:rPr>
              <a:t>取自《馬太福音》25 章「才幹的比喻」 · Drawn from the Parable of the Talents (Matt 25)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2697480"/>
            <a:ext cx="502920" cy="502920"/>
          </a:xfrm>
          <a:prstGeom prst="ellipse">
            <a:avLst/>
          </a:prstGeom>
          <a:solidFill>
            <a:srgbClr val="FE9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69748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743200"/>
            <a:ext cx="292608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00777B"/>
                </a:solidFill>
                <a:latin typeface="Calibri"/>
              </a:rPr>
              <a:t>Tally · 結算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9120" y="274320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231406"/>
                </a:solidFill>
                <a:latin typeface="Calibri"/>
              </a:rPr>
              <a:t>起始 HK$2000 · 最終結餘 · 進帳 · 損失 · 誘惑 · 奉獻次數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0" y="3044952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Numbers — start, final, gains, losses, temptations accepted, tithes given</a:t>
            </a:r>
          </a:p>
        </p:txBody>
      </p:sp>
      <p:sp>
        <p:nvSpPr>
          <p:cNvPr id="10" name="Oval 9"/>
          <p:cNvSpPr/>
          <p:nvPr/>
        </p:nvSpPr>
        <p:spPr>
          <a:xfrm>
            <a:off x="640080" y="3337560"/>
            <a:ext cx="502920" cy="502920"/>
          </a:xfrm>
          <a:prstGeom prst="ellipse">
            <a:avLst/>
          </a:prstGeom>
          <a:solidFill>
            <a:srgbClr val="FE9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33756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383280"/>
            <a:ext cx="292608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00777B"/>
                </a:solidFill>
                <a:latin typeface="Calibri"/>
              </a:rPr>
              <a:t>Aha · 領悟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338328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231406"/>
                </a:solidFill>
                <a:latin typeface="Calibri"/>
              </a:rPr>
              <a:t>3 個最深刻的時刻 — 我為何那樣選?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0" y="3685032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3 most impressive moments — why did I choose that way?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3977639"/>
            <a:ext cx="502920" cy="502920"/>
          </a:xfrm>
          <a:prstGeom prst="ellipse">
            <a:avLst/>
          </a:prstGeom>
          <a:solidFill>
            <a:srgbClr val="FE9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3977639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4023359"/>
            <a:ext cx="292608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00777B"/>
                </a:solidFill>
                <a:latin typeface="Calibri"/>
              </a:rPr>
              <a:t>Lesson · 密碼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89120" y="4023359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231406"/>
                </a:solidFill>
                <a:latin typeface="Calibri"/>
              </a:rPr>
              <a:t>10 條密碼自評 — ✅ 順從 / ⚠️ 違反 / ⬜ 未遇上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89120" y="4325111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10-code self-check — embraced / violated / didn't meet</a:t>
            </a:r>
          </a:p>
        </p:txBody>
      </p:sp>
      <p:sp>
        <p:nvSpPr>
          <p:cNvPr id="20" name="Oval 19"/>
          <p:cNvSpPr/>
          <p:nvPr/>
        </p:nvSpPr>
        <p:spPr>
          <a:xfrm>
            <a:off x="640080" y="4617720"/>
            <a:ext cx="502920" cy="502920"/>
          </a:xfrm>
          <a:prstGeom prst="ellipse">
            <a:avLst/>
          </a:prstGeom>
          <a:solidFill>
            <a:srgbClr val="FE9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461772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4663440"/>
            <a:ext cx="292608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00777B"/>
                </a:solidFill>
                <a:latin typeface="Calibri"/>
              </a:rPr>
              <a:t>Examine · 察看軌道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89120" y="466344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231406"/>
                </a:solidFill>
                <a:latin typeface="Calibri"/>
              </a:rPr>
              <a:t>我於遊戲中最接近哪一條軌道?知足 / 管家 / 詐騙者?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89120" y="4965192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Which win-track was I closest to — Contentment / Stewardship / Scammer?</a:t>
            </a:r>
          </a:p>
        </p:txBody>
      </p:sp>
      <p:sp>
        <p:nvSpPr>
          <p:cNvPr id="25" name="Oval 24"/>
          <p:cNvSpPr/>
          <p:nvPr/>
        </p:nvSpPr>
        <p:spPr>
          <a:xfrm>
            <a:off x="640080" y="5257800"/>
            <a:ext cx="502920" cy="502920"/>
          </a:xfrm>
          <a:prstGeom prst="ellipse">
            <a:avLst/>
          </a:prstGeom>
          <a:solidFill>
            <a:srgbClr val="FE9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" y="525780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600" y="5303520"/>
            <a:ext cx="292608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00777B"/>
                </a:solidFill>
                <a:latin typeface="Calibri"/>
              </a:rPr>
              <a:t>Next · 承諾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9120" y="5303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231406"/>
                </a:solidFill>
                <a:latin typeface="Calibri"/>
              </a:rPr>
              <a:t>21 日 SMART 真實生活承諾,對應至少 1 條密碼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89120" y="5605272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21-day SMART real-life commitment linked to 1+ codes</a:t>
            </a:r>
          </a:p>
        </p:txBody>
      </p:sp>
      <p:sp>
        <p:nvSpPr>
          <p:cNvPr id="30" name="Oval 29"/>
          <p:cNvSpPr/>
          <p:nvPr/>
        </p:nvSpPr>
        <p:spPr>
          <a:xfrm>
            <a:off x="640080" y="5897880"/>
            <a:ext cx="502920" cy="502920"/>
          </a:xfrm>
          <a:prstGeom prst="ellipse">
            <a:avLst/>
          </a:prstGeom>
          <a:solidFill>
            <a:srgbClr val="FE9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" y="5897880"/>
            <a:ext cx="5029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371600" y="5943600"/>
            <a:ext cx="292608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00777B"/>
                </a:solidFill>
                <a:latin typeface="Calibri"/>
              </a:rPr>
              <a:t>Tell · 交賬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89120" y="594360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0">
                <a:solidFill>
                  <a:srgbClr val="231406"/>
                </a:solidFill>
                <a:latin typeface="Calibri"/>
              </a:rPr>
              <a:t>(a) 遊戲內「📝 Reflect」按鈕  或  (b) 工作紙交回老師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389120" y="6245352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900" b="0" i="1">
                <a:solidFill>
                  <a:srgbClr val="334155"/>
                </a:solidFill>
                <a:latin typeface="Calibri"/>
              </a:rPr>
              <a:t>(a) in-game Reflect button  OR  (b) hand in the worksheet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5 / 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T · TALLY · 第 1 部分 · 結算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31406"/>
                </a:solidFill>
              </a:rPr>
              <a:t>T · Tally — 把數字寫下來</a:t>
            </a:r>
          </a:p>
          <a:p>
            <a:r>
              <a:rPr sz="2200" i="1">
                <a:solidFill>
                  <a:srgbClr val="334155"/>
                </a:solidFill>
              </a:rPr>
              <a:t>T · Tally — write down the numbers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E5B34A"/>
                </a:solidFill>
                <a:latin typeface="Calibri"/>
              </a:rPr>
              <a:t>教師指示:每位學生 5 分鐘 · 在 App 內按「Resume / 繼續」載入結果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834640"/>
            <a:ext cx="3657600" cy="137160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92608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00777B"/>
                </a:solidFill>
                <a:latin typeface="Calibri"/>
              </a:rPr>
              <a:t>HK$ 10,000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47472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200" b="1" i="0">
                <a:solidFill>
                  <a:srgbClr val="231406"/>
                </a:solidFill>
                <a:latin typeface="Calibri"/>
              </a:rPr>
              <a:t>起始 Start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79476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00" b="0" i="1">
                <a:solidFill>
                  <a:srgbClr val="64748B"/>
                </a:solidFill>
                <a:latin typeface="Calibri"/>
              </a:rPr>
              <a:t>everyone starts here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89120" y="2834640"/>
            <a:ext cx="3657600" cy="137160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0" y="292608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00777B"/>
                </a:solidFill>
                <a:latin typeface="Calibri"/>
              </a:rPr>
              <a:t>HK$ ___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347472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200" b="1" i="0">
                <a:solidFill>
                  <a:srgbClr val="231406"/>
                </a:solidFill>
                <a:latin typeface="Calibri"/>
              </a:rPr>
              <a:t>最終結餘 Final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79476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00" b="0" i="1">
                <a:solidFill>
                  <a:srgbClr val="64748B"/>
                </a:solidFill>
                <a:latin typeface="Calibri"/>
              </a:rPr>
              <a:t>from end-screen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0" y="2834640"/>
            <a:ext cx="3657600" cy="137160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0" y="292608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00777B"/>
                </a:solidFill>
                <a:latin typeface="Calibri"/>
              </a:rPr>
              <a:t>HK$ ___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347472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200" b="1" i="0">
                <a:solidFill>
                  <a:srgbClr val="231406"/>
                </a:solidFill>
                <a:latin typeface="Calibri"/>
              </a:rPr>
              <a:t>進帳 Gains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379476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00" b="0" i="1">
                <a:solidFill>
                  <a:srgbClr val="64748B"/>
                </a:solidFill>
                <a:latin typeface="Calibri"/>
              </a:rPr>
              <a:t>salary + stock profit + opportunity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4389120"/>
            <a:ext cx="3657600" cy="137160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448056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00777B"/>
                </a:solidFill>
                <a:latin typeface="Calibri"/>
              </a:rPr>
              <a:t>HK$ ___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502920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200" b="1" i="0">
                <a:solidFill>
                  <a:srgbClr val="231406"/>
                </a:solidFill>
                <a:latin typeface="Calibri"/>
              </a:rPr>
              <a:t>損失 Losses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534924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00" b="0" i="1">
                <a:solidFill>
                  <a:srgbClr val="64748B"/>
                </a:solidFill>
                <a:latin typeface="Calibri"/>
              </a:rPr>
              <a:t>tax + stock loss + temptation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389120" y="4389120"/>
            <a:ext cx="3657600" cy="137160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0" y="448056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00777B"/>
                </a:solidFill>
                <a:latin typeface="Calibri"/>
              </a:rPr>
              <a:t>___ 次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0" y="502920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200" b="1" i="0">
                <a:solidFill>
                  <a:srgbClr val="231406"/>
                </a:solidFill>
                <a:latin typeface="Calibri"/>
              </a:rPr>
              <a:t>誘惑接受 Temptations accepted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0" y="534924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00" b="0" i="1">
                <a:solidFill>
                  <a:srgbClr val="64748B"/>
                </a:solidFill>
                <a:latin typeface="Calibri"/>
              </a:rPr>
              <a:t>lottery / 課金 / etc.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229600" y="4389120"/>
            <a:ext cx="3657600" cy="1371600"/>
          </a:xfrm>
          <a:prstGeom prst="roundRect">
            <a:avLst/>
          </a:prstGeom>
          <a:solidFill>
            <a:srgbClr val="FFFFFF"/>
          </a:solidFill>
          <a:ln>
            <a:solidFill>
              <a:srgbClr val="0077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12480" y="4480560"/>
            <a:ext cx="329184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000" b="1" i="0">
                <a:solidFill>
                  <a:srgbClr val="00777B"/>
                </a:solidFill>
                <a:latin typeface="Calibri"/>
              </a:rPr>
              <a:t>___ 次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12480" y="502920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200" b="1" i="0">
                <a:solidFill>
                  <a:srgbClr val="231406"/>
                </a:solidFill>
                <a:latin typeface="Calibri"/>
              </a:rPr>
              <a:t>奉獻 / 十一 Tithes given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12480" y="5349240"/>
            <a:ext cx="3291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900" b="0" i="1">
                <a:solidFill>
                  <a:srgbClr val="64748B"/>
                </a:solidFill>
                <a:latin typeface="Calibri"/>
              </a:rPr>
              <a:t>Code 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6 / 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A · AHA · 第 2 部分 · 領悟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31406"/>
                </a:solidFill>
              </a:rPr>
              <a:t>A · Aha — 3 個最深刻時刻 · 小組分享</a:t>
            </a:r>
          </a:p>
          <a:p>
            <a:r>
              <a:rPr sz="2200" i="1">
                <a:solidFill>
                  <a:srgbClr val="334155"/>
                </a:solidFill>
              </a:rPr>
              <a:t>3 most impressive moments · group share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E5B34A"/>
                </a:solidFill>
                <a:latin typeface="Calibri"/>
              </a:rPr>
              <a:t>教師指示:4-5 人一組 · 每人 90 秒 · 共 10 分鐘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834640"/>
            <a:ext cx="11064240" cy="1051560"/>
          </a:xfrm>
          <a:prstGeom prst="roundRect">
            <a:avLst/>
          </a:prstGeom>
          <a:solidFill>
            <a:srgbClr val="FFFFFF"/>
          </a:solidFill>
          <a:ln>
            <a:solidFill>
              <a:srgbClr val="FE928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3017520"/>
            <a:ext cx="82296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000" b="0" i="0">
                <a:solidFill>
                  <a:srgbClr val="231406"/>
                </a:solidFill>
                <a:latin typeface="Calibri"/>
              </a:rPr>
              <a:t>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2926080"/>
            <a:ext cx="2743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00777B"/>
                </a:solidFill>
                <a:latin typeface="Calibri"/>
              </a:rPr>
              <a:t>誘惑時刻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3337560"/>
            <a:ext cx="960120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我幾乎要接受 / 我接受了哪一張誘惑卡?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Which temptation almost won me / did win me?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4023360"/>
            <a:ext cx="11064240" cy="1051560"/>
          </a:xfrm>
          <a:prstGeom prst="roundRect">
            <a:avLst/>
          </a:prstGeom>
          <a:solidFill>
            <a:srgbClr val="FFFFFF"/>
          </a:solidFill>
          <a:ln>
            <a:solidFill>
              <a:srgbClr val="FE928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4206240"/>
            <a:ext cx="82296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000" b="0" i="0">
                <a:solidFill>
                  <a:srgbClr val="231406"/>
                </a:solidFill>
                <a:latin typeface="Calibri"/>
              </a:rPr>
              <a:t>⚖️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4114800"/>
            <a:ext cx="2743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00777B"/>
                </a:solidFill>
                <a:latin typeface="Calibri"/>
              </a:rPr>
              <a:t>決定時刻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28800" y="4526280"/>
            <a:ext cx="960120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我於哪一刻決定「不再追求横財」?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When did I decide "no more get-rich-quick"?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5212080"/>
            <a:ext cx="11064240" cy="1051560"/>
          </a:xfrm>
          <a:prstGeom prst="roundRect">
            <a:avLst/>
          </a:prstGeom>
          <a:solidFill>
            <a:srgbClr val="FFFFFF"/>
          </a:solidFill>
          <a:ln>
            <a:solidFill>
              <a:srgbClr val="FE928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5394960"/>
            <a:ext cx="82296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000" b="0" i="0">
                <a:solidFill>
                  <a:srgbClr val="231406"/>
                </a:solidFill>
                <a:latin typeface="Calibri"/>
              </a:rPr>
              <a:t>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5303520"/>
            <a:ext cx="27432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00777B"/>
                </a:solidFill>
                <a:latin typeface="Calibri"/>
              </a:rPr>
              <a:t>得意 / 後悔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28800" y="5715000"/>
            <a:ext cx="960120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我最得意 / 最後悔的一個決定是?</a:t>
            </a:r>
          </a:p>
          <a:p>
            <a:pPr algn="l"/>
            <a:r>
              <a:rPr sz="1050" b="0" i="0">
                <a:solidFill>
                  <a:srgbClr val="231406"/>
                </a:solidFill>
                <a:latin typeface="Calibri"/>
              </a:rPr>
              <a:t>Most proud / most regretful decision?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7 / 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7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0584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1" i="0">
                <a:solidFill>
                  <a:srgbClr val="E5B34A"/>
                </a:solidFill>
                <a:latin typeface="Calibri"/>
              </a:rPr>
              <a:t>L · LESSON · 第 3 部分 · 密碼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772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31406"/>
                </a:solidFill>
              </a:rPr>
              <a:t>L · Lesson — 10 條密碼自評</a:t>
            </a:r>
          </a:p>
          <a:p>
            <a:r>
              <a:rPr sz="2200" i="1">
                <a:solidFill>
                  <a:srgbClr val="334155"/>
                </a:solidFill>
              </a:rPr>
              <a:t>10-code self-check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 i="1">
                <a:solidFill>
                  <a:srgbClr val="E5B34A"/>
                </a:solidFill>
                <a:latin typeface="Calibri"/>
              </a:rPr>
              <a:t>教師指示:逐條打勾 + 至少 3 條寫出遊戲中具體例子 · 共 10 分鐘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74320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300" b="1" i="0">
                <a:solidFill>
                  <a:srgbClr val="231406"/>
                </a:solidFill>
                <a:latin typeface="Calibri"/>
              </a:rPr>
              <a:t>三個自評符號 · Three self-check marks: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3383280"/>
            <a:ext cx="11064240" cy="822960"/>
          </a:xfrm>
          <a:prstGeom prst="roundRect">
            <a:avLst/>
          </a:prstGeom>
          <a:solidFill>
            <a:srgbClr val="FFFFFF"/>
          </a:solidFill>
          <a:ln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3520440"/>
            <a:ext cx="73152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800" b="0" i="0">
                <a:solidFill>
                  <a:srgbClr val="231406"/>
                </a:solidFill>
                <a:latin typeface="Calibri"/>
              </a:rPr>
              <a:t>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3520440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231406"/>
                </a:solidFill>
                <a:latin typeface="Calibri"/>
              </a:rPr>
              <a:t>我順從了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20" y="3840480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I embraced this code in play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23360" y="3611880"/>
            <a:ext cx="7498079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例 / e.g.: Code 7 知足 → 我選擇不買第 3 張股票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4343400"/>
            <a:ext cx="11064240" cy="822960"/>
          </a:xfrm>
          <a:prstGeom prst="roundRect">
            <a:avLst/>
          </a:prstGeom>
          <a:solidFill>
            <a:srgbClr val="FFFFFF"/>
          </a:solidFill>
          <a:ln>
            <a:solidFill>
              <a:srgbClr val="FE928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4480560"/>
            <a:ext cx="73152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800" b="0" i="0">
                <a:solidFill>
                  <a:srgbClr val="231406"/>
                </a:solidFill>
                <a:latin typeface="Calibri"/>
              </a:rPr>
              <a:t>⚠️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45920" y="4480560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231406"/>
                </a:solidFill>
                <a:latin typeface="Calibri"/>
              </a:rPr>
              <a:t>我違反了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4800600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I violated this code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23360" y="4572000"/>
            <a:ext cx="7498079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例 / e.g.: Code 1 横財 → 我接受了六合彩誘惑卡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5303520"/>
            <a:ext cx="11064240" cy="822960"/>
          </a:xfrm>
          <a:prstGeom prst="roundRect">
            <a:avLst/>
          </a:prstGeom>
          <a:solidFill>
            <a:srgbClr val="FFFFFF"/>
          </a:solidFill>
          <a:ln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5440680"/>
            <a:ext cx="73152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800" b="0" i="0">
                <a:solidFill>
                  <a:srgbClr val="231406"/>
                </a:solidFill>
                <a:latin typeface="Calibri"/>
              </a:rPr>
              <a:t>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45920" y="5440680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400" b="1" i="0">
                <a:solidFill>
                  <a:srgbClr val="231406"/>
                </a:solidFill>
                <a:latin typeface="Calibri"/>
              </a:rPr>
              <a:t>未遇上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20" y="5760720"/>
            <a:ext cx="219456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334155"/>
                </a:solidFill>
                <a:latin typeface="Calibri"/>
              </a:rPr>
              <a:t>Didn't meet this code in this session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23360" y="5532120"/>
            <a:ext cx="7498079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100" b="0" i="1">
                <a:solidFill>
                  <a:srgbClr val="334155"/>
                </a:solidFill>
                <a:latin typeface="Calibri"/>
              </a:rPr>
              <a:t>例 / e.g.: Code 5 荒年 → 沒抽到 famine event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Reclaim2K · 聖經理財密碼 · TALENT 反思 · Teacher Pack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789920" y="6446520"/>
            <a:ext cx="64008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000" b="0" i="0">
                <a:solidFill>
                  <a:srgbClr val="64748B"/>
                </a:solidFill>
                <a:latin typeface="Calibri"/>
              </a:rPr>
              <a:t>8 / 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