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E14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1920240"/>
            <a:ext cx="1097280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000" b="1" i="0">
                <a:solidFill>
                  <a:srgbClr val="FFD166"/>
                </a:solidFill>
                <a:latin typeface="Noto Sans TC"/>
              </a:rPr>
              <a:t>🔥→👂 跟以利亞聽神微聲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3200400"/>
            <a:ext cx="10972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0" i="0">
                <a:solidFill>
                  <a:srgbClr val="EAF1F8"/>
                </a:solidFill>
                <a:latin typeface="Noto Sans TC"/>
              </a:rPr>
              <a:t>Follow Elijah to Listen to the Still Small Voice of God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4206240"/>
            <a:ext cx="109728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0" i="0">
                <a:solidFill>
                  <a:srgbClr val="FF7A3C"/>
                </a:solidFill>
                <a:latin typeface="Noto Sans TC"/>
              </a:rPr>
              <a:t>列王紀上 18–19 · 活動室 4 站 · Reclaim2K「信心偉人堂」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03504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1">
                <a:solidFill>
                  <a:srgbClr val="9FB2C6"/>
                </a:solidFill>
                <a:latin typeface="Noto Sans TC"/>
              </a:rPr>
              <a:t>Reclaim2k Secondary School  [ 貴校請填上校名 · replace with your school name ]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E14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57200"/>
            <a:ext cx="1097280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FF7A3C"/>
                </a:solidFill>
                <a:latin typeface="Noto Sans TC"/>
              </a:rPr>
              <a:t>如何進行 · 不同時間的做法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37160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FF7A3C"/>
                </a:solidFill>
                <a:latin typeface="Noto Sans TC"/>
              </a:rPr>
              <a:t>次序可調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2103120"/>
            <a:ext cx="1060704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 i="0">
                <a:solidFill>
                  <a:srgbClr val="EAF1F8"/>
                </a:solidFill>
                <a:latin typeface="Noto Sans TC"/>
              </a:rPr>
              <a:t>• 60–70 分鐘:導入 → 4 站全走 → 全班禱告 + 收默書。</a:t>
            </a:r>
          </a:p>
          <a:p>
            <a:pPr algn="l"/>
            <a:r>
              <a:rPr sz="1700" b="0" i="0">
                <a:solidFill>
                  <a:srgbClr val="EAF1F8"/>
                </a:solidFill>
                <a:latin typeface="Noto Sans TC"/>
              </a:rPr>
              <a:t>• 45 分鐘:站 1 縮短或放到最後,先做站 2–4。</a:t>
            </a:r>
          </a:p>
          <a:p>
            <a:pPr algn="l"/>
            <a:r>
              <a:rPr sz="1700" b="0" i="0">
                <a:solidFill>
                  <a:srgbClr val="EAF1F8"/>
                </a:solidFill>
                <a:latin typeface="Noto Sans TC"/>
              </a:rPr>
              <a:t>• 30–35 分鐘:核心保留站 3 + 站 4;站 4 影片可改課後。</a:t>
            </a:r>
          </a:p>
          <a:p>
            <a:pPr algn="l"/>
            <a:r>
              <a:rPr sz="1700" b="0" i="0">
                <a:solidFill>
                  <a:srgbClr val="EAF1F8"/>
                </a:solidFill>
                <a:latin typeface="Noto Sans TC"/>
              </a:rPr>
              <a:t>• 可對調:先站 4 睇片入題 → 站 1 身體重演 → 站 3 禱告收結。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E14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57200"/>
            <a:ext cx="1097280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7DB8FF"/>
                </a:solidFill>
                <a:latin typeface="Noto Sans TC"/>
              </a:rPr>
              <a:t>學生功課 · Assignment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103120"/>
            <a:ext cx="1060704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 i="0">
                <a:solidFill>
                  <a:srgbClr val="EAF1F8"/>
                </a:solidFill>
                <a:latin typeface="Noto Sans TC"/>
              </a:rPr>
              <a:t>1. 總結短片(youtu.be/KLlqMj-_9FE)重點(1–2 句)。</a:t>
            </a:r>
          </a:p>
          <a:p>
            <a:pPr algn="l"/>
            <a:r>
              <a:rPr sz="1700" b="0" i="0">
                <a:solidFill>
                  <a:srgbClr val="EAF1F8"/>
                </a:solidFill>
                <a:latin typeface="Noto Sans TC"/>
              </a:rPr>
              <a:t>2. 寫下神向你說的『微小的聲音』。</a:t>
            </a:r>
          </a:p>
          <a:p>
            <a:pPr algn="l"/>
            <a:r>
              <a:rPr sz="1700" b="0" i="0">
                <a:solidFill>
                  <a:srgbClr val="EAF1F8"/>
                </a:solidFill>
                <a:latin typeface="Noto Sans TC"/>
              </a:rPr>
              <a:t>3. 分享一個見證(可選)。</a:t>
            </a:r>
          </a:p>
          <a:p>
            <a:pPr algn="l"/>
            <a:r>
              <a:rPr sz="1700" b="0" i="0">
                <a:solidFill>
                  <a:srgbClr val="EAF1F8"/>
                </a:solidFill>
                <a:latin typeface="Noto Sans TC"/>
              </a:rPr>
              <a:t>4. 用 App《如何聆聽神的聲音》10 日靈修,把聆聽化為日常。</a:t>
            </a:r>
          </a:p>
          <a:p>
            <a:pPr algn="l"/>
            <a:r>
              <a:rPr sz="1700" b="0" i="0">
                <a:solidFill>
                  <a:srgbClr val="EAF1F8"/>
                </a:solidFill>
                <a:latin typeface="Noto Sans TC"/>
              </a:rPr>
              <a:t>5. 用 App「🎵 AI 詩歌」聽敬拜詩歌,在音樂中親近神。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E14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377440"/>
            <a:ext cx="109728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 i="0">
                <a:solidFill>
                  <a:srgbClr val="FFD166"/>
                </a:solidFill>
                <a:latin typeface="Noto Sans TC"/>
              </a:rPr>
              <a:t>「你們要休息,要知道我是神。」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356616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0" i="0">
                <a:solidFill>
                  <a:srgbClr val="EAF1F8"/>
                </a:solidFill>
                <a:latin typeface="Noto Sans TC"/>
              </a:rPr>
              <a:t>詩篇 46:10 · Be still, and know that I am God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457200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FF7A3C"/>
                </a:solidFill>
                <a:latin typeface="Noto Sans TC"/>
              </a:rPr>
              <a:t>reclaim2k.org/elijah-carmel · reclaim2k.org/voice_of_god · app.reclaim2k.org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E14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57200"/>
            <a:ext cx="1097280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FFD166"/>
                </a:solidFill>
                <a:latin typeface="Noto Sans TC"/>
              </a:rPr>
              <a:t>課室導入 · Classroom opening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37160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FF7A3C"/>
                </a:solidFill>
                <a:latin typeface="Noto Sans TC"/>
              </a:rPr>
              <a:t>移到活動室之前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2103120"/>
            <a:ext cx="1060704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 i="0">
                <a:solidFill>
                  <a:srgbClr val="EAF1F8"/>
                </a:solidFill>
                <a:latin typeface="Noto Sans TC"/>
              </a:rPr>
              <a:t>1️⃣  靈修導入:reclaim2k.org/voice_of_god《如何聆聽神的聲音》(免密碼)</a:t>
            </a:r>
          </a:p>
          <a:p>
            <a:pPr algn="l"/>
            <a:r>
              <a:rPr sz="1700" b="0" i="0">
                <a:solidFill>
                  <a:srgbClr val="EAF1F8"/>
                </a:solidFill>
                <a:latin typeface="Noto Sans TC"/>
              </a:rPr>
              <a:t>         10 日靈修 · 第 3 日 = 王上 19:11-12「微小的聲音」</a:t>
            </a:r>
          </a:p>
          <a:p>
            <a:pPr algn="l"/>
            <a:r>
              <a:rPr sz="1700" b="0" i="0">
                <a:solidFill>
                  <a:srgbClr val="EAF1F8"/>
                </a:solidFill>
                <a:latin typeface="Noto Sans TC"/>
              </a:rPr>
              <a:t/>
            </a:r>
          </a:p>
          <a:p>
            <a:pPr algn="l"/>
            <a:r>
              <a:rPr sz="1700" b="0" i="0">
                <a:solidFill>
                  <a:srgbClr val="EAF1F8"/>
                </a:solidFill>
                <a:latin typeface="Noto Sans TC"/>
              </a:rPr>
              <a:t>2️⃣  建立框架:講解由「迦密山的火」到「微小的聲音」的故事,</a:t>
            </a:r>
          </a:p>
          <a:p>
            <a:pPr algn="l"/>
            <a:r>
              <a:rPr sz="1700" b="0" i="0">
                <a:solidFill>
                  <a:srgbClr val="EAF1F8"/>
                </a:solidFill>
                <a:latin typeface="Noto Sans TC"/>
              </a:rPr>
              <a:t>         再指派各組由不同站起步,順時針輪換。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E14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57200"/>
            <a:ext cx="1097280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FFD166"/>
                </a:solidFill>
                <a:latin typeface="Noto Sans TC"/>
              </a:rPr>
              <a:t>聖經背景(一)· 迦密山的對決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37160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FF7A3C"/>
                </a:solidFill>
                <a:latin typeface="Noto Sans TC"/>
              </a:rPr>
              <a:t>列王紀上 18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2103120"/>
            <a:ext cx="1060704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 i="0">
                <a:solidFill>
                  <a:srgbClr val="EAF1F8"/>
                </a:solidFill>
                <a:latin typeface="Noto Sans TC"/>
              </a:rPr>
              <a:t>• 大旱三年半;亞哈與耶洗別引入巴力崇拜。</a:t>
            </a:r>
          </a:p>
          <a:p>
            <a:pPr algn="l"/>
            <a:r>
              <a:rPr sz="1700" b="0" i="0">
                <a:solidFill>
                  <a:srgbClr val="EAF1F8"/>
                </a:solidFill>
                <a:latin typeface="Noto Sans TC"/>
              </a:rPr>
              <a:t>• 『你們心持兩意要到幾時呢?』(18:21)</a:t>
            </a:r>
          </a:p>
          <a:p>
            <a:pPr algn="l"/>
            <a:r>
              <a:rPr sz="1700" b="0" i="0">
                <a:solidFill>
                  <a:srgbClr val="EAF1F8"/>
                </a:solidFill>
                <a:latin typeface="Noto Sans TC"/>
              </a:rPr>
              <a:t>• 巴力先知狂呼亂舞 ——『沒有聲音,沒有應允』(18:26-29)</a:t>
            </a:r>
          </a:p>
          <a:p>
            <a:pPr algn="l"/>
            <a:r>
              <a:rPr sz="1700" b="0" i="0">
                <a:solidFill>
                  <a:srgbClr val="EAF1F8"/>
                </a:solidFill>
                <a:latin typeface="Noto Sans TC"/>
              </a:rPr>
              <a:t>• 修壇、澆水三次、簡單禱告 → 神降火『耶和華是神!』(18:38-39)</a:t>
            </a:r>
          </a:p>
          <a:p>
            <a:pPr algn="l"/>
            <a:r>
              <a:rPr sz="1700" b="0" i="0">
                <a:solidFill>
                  <a:srgbClr val="EAF1F8"/>
                </a:solidFill>
                <a:latin typeface="Noto Sans TC"/>
              </a:rPr>
              <a:t>• 久旱得雨(18:41-46)—— 屬靈的高峰。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E14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57200"/>
            <a:ext cx="1097280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FF7A3C"/>
                </a:solidFill>
                <a:latin typeface="Noto Sans TC"/>
              </a:rPr>
              <a:t>聖經背景(二)· 高峰後的低谷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37160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FF7A3C"/>
                </a:solidFill>
                <a:latin typeface="Noto Sans TC"/>
              </a:rPr>
              <a:t>列王紀上 19:1-8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2103120"/>
            <a:ext cx="1060704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 i="0">
                <a:solidFill>
                  <a:srgbClr val="EAF1F8"/>
                </a:solidFill>
                <a:latin typeface="Noto Sans TC"/>
              </a:rPr>
              <a:t>• 耶洗別追殺 → 以利亞懼怕逃命,坐羅騰樹下求死(19:1-4)。</a:t>
            </a:r>
          </a:p>
          <a:p>
            <a:pPr algn="l"/>
            <a:r>
              <a:rPr sz="1700" b="0" i="0">
                <a:solidFill>
                  <a:srgbClr val="EAF1F8"/>
                </a:solidFill>
                <a:latin typeface="Noto Sans TC"/>
              </a:rPr>
              <a:t>• 神沒有責備軟弱 —— 差天使供應飲食、讓他休息、加力(19:5-8)。</a:t>
            </a:r>
          </a:p>
          <a:p>
            <a:pPr algn="l"/>
            <a:r>
              <a:rPr sz="1700" b="0" i="0">
                <a:solidFill>
                  <a:srgbClr val="EAF1F8"/>
                </a:solidFill>
                <a:latin typeface="Noto Sans TC"/>
              </a:rPr>
              <a:t/>
            </a:r>
          </a:p>
          <a:p>
            <a:pPr algn="l"/>
            <a:r>
              <a:rPr sz="1700" b="0" i="0">
                <a:solidFill>
                  <a:srgbClr val="EAF1F8"/>
                </a:solidFill>
                <a:latin typeface="Noto Sans TC"/>
              </a:rPr>
              <a:t>👉 屬靈高峰之後往往是低谷;神體恤我們的身心。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E14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57200"/>
            <a:ext cx="1097280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7DB8FF"/>
                </a:solidFill>
                <a:latin typeface="Noto Sans TC"/>
              </a:rPr>
              <a:t>聖經背景(三)· 微小的聲音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37160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FF7A3C"/>
                </a:solidFill>
                <a:latin typeface="Noto Sans TC"/>
              </a:rPr>
              <a:t>列王紀上 19:11-13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2103120"/>
            <a:ext cx="1060704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 i="0">
                <a:solidFill>
                  <a:srgbClr val="EAF1F8"/>
                </a:solidFill>
                <a:latin typeface="Noto Sans TC"/>
              </a:rPr>
              <a:t>烈風 → 地震 → 大火 …… 但『耶和華不在其中』。</a:t>
            </a:r>
          </a:p>
          <a:p>
            <a:pPr algn="l"/>
            <a:r>
              <a:rPr sz="1700" b="0" i="0">
                <a:solidFill>
                  <a:srgbClr val="EAF1F8"/>
                </a:solidFill>
                <a:latin typeface="Noto Sans TC"/>
              </a:rPr>
              <a:t>火後,有 —— 微小的聲音</a:t>
            </a:r>
          </a:p>
          <a:p>
            <a:pPr algn="l"/>
            <a:r>
              <a:rPr sz="1700" b="0" i="0">
                <a:solidFill>
                  <a:srgbClr val="EAF1F8"/>
                </a:solidFill>
                <a:latin typeface="Noto Sans TC"/>
              </a:rPr>
              <a:t>(NIV: a gentle whisper · 思高:輕微細弱的風聲 · NABRE: a light silent sound)。</a:t>
            </a:r>
          </a:p>
          <a:p>
            <a:pPr algn="l"/>
            <a:r>
              <a:rPr sz="1700" b="0" i="0">
                <a:solidFill>
                  <a:srgbClr val="EAF1F8"/>
                </a:solidFill>
                <a:latin typeface="Noto Sans TC"/>
              </a:rPr>
              <a:t/>
            </a:r>
          </a:p>
          <a:p>
            <a:pPr algn="l"/>
            <a:r>
              <a:rPr sz="1700" b="0" i="0">
                <a:solidFill>
                  <a:srgbClr val="EAF1F8"/>
                </a:solidFill>
                <a:latin typeface="Noto Sans TC"/>
              </a:rPr>
              <a:t>神往往不在最大聲、最震撼之處,而在安靜的微聲中。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E14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57200"/>
            <a:ext cx="1097280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FFD166"/>
                </a:solidFill>
                <a:latin typeface="Noto Sans TC"/>
              </a:rPr>
              <a:t>如何聆聽神的聲音 · 五個操練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37160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FF7A3C"/>
                </a:solidFill>
                <a:latin typeface="Noto Sans TC"/>
              </a:rPr>
              <a:t>結合 reclaim2k.org/voice_of_god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2103120"/>
            <a:ext cx="1060704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 i="0">
                <a:solidFill>
                  <a:srgbClr val="EAF1F8"/>
                </a:solidFill>
                <a:latin typeface="Noto Sans TC"/>
              </a:rPr>
              <a:t>① 安靜 Be still — 關掉 notification(詩 46:10)</a:t>
            </a:r>
          </a:p>
          <a:p>
            <a:pPr algn="l"/>
            <a:r>
              <a:rPr sz="1700" b="0" i="0">
                <a:solidFill>
                  <a:srgbClr val="EAF1F8"/>
                </a:solidFill>
                <a:latin typeface="Noto Sans TC"/>
              </a:rPr>
              <a:t>② 讀經 Word — 神主要藉聖經說話(提後 3:16-17)</a:t>
            </a:r>
          </a:p>
          <a:p>
            <a:pPr algn="l"/>
            <a:r>
              <a:rPr sz="1700" b="0" i="0">
                <a:solidFill>
                  <a:srgbClr val="EAF1F8"/>
                </a:solidFill>
                <a:latin typeface="Noto Sans TC"/>
              </a:rPr>
              <a:t>③ 禱告 Pray — 一句真心禱告勝過喧鬧(王上 18:36-37)</a:t>
            </a:r>
          </a:p>
          <a:p>
            <a:pPr algn="l"/>
            <a:r>
              <a:rPr sz="1700" b="0" i="0">
                <a:solidFill>
                  <a:srgbClr val="EAF1F8"/>
                </a:solidFill>
                <a:latin typeface="Noto Sans TC"/>
              </a:rPr>
              <a:t>④ 記錄 Record — 寫下你所聽見的(哈 2:2)</a:t>
            </a:r>
          </a:p>
          <a:p>
            <a:pPr algn="l"/>
            <a:r>
              <a:rPr sz="1700" b="0" i="0">
                <a:solidFill>
                  <a:srgbClr val="EAF1F8"/>
                </a:solidFill>
                <a:latin typeface="Noto Sans TC"/>
              </a:rPr>
              <a:t>⑤ 順服 Obey — 願意去行是聽見的先決條件(約 10:27)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E14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10972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FFD166"/>
                </a:solidFill>
                <a:latin typeface="Noto Sans TC"/>
              </a:rPr>
              <a:t>📱 如何用 App 靈修計劃(逐步)· App Devotion — step by step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40080" y="1554480"/>
            <a:ext cx="2148840" cy="3566160"/>
          </a:xfrm>
          <a:prstGeom prst="roundRect">
            <a:avLst/>
          </a:prstGeom>
          <a:solidFill>
            <a:srgbClr val="182231"/>
          </a:solidFill>
          <a:ln w="19050">
            <a:solidFill>
              <a:srgbClr val="9FB2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530352" y="1444752"/>
            <a:ext cx="457200" cy="457200"/>
          </a:xfrm>
          <a:prstGeom prst="ellipse">
            <a:avLst/>
          </a:prstGeom>
          <a:solidFill>
            <a:srgbClr val="FF7A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1600" b="1">
                <a:solidFill>
                  <a:srgbClr val="2A1000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9808" y="1719072"/>
            <a:ext cx="1929384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100" b="1">
                <a:solidFill>
                  <a:srgbClr val="FFD166"/>
                </a:solidFill>
                <a:latin typeface="Noto Sans TC"/>
              </a:rPr>
              <a:t>Reclaim2K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59" y="2240279"/>
            <a:ext cx="1783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50" b="0">
                <a:solidFill>
                  <a:srgbClr val="EAF1F8"/>
                </a:solidFill>
                <a:latin typeface="Noto Sans TC"/>
              </a:rPr>
              <a:t>🏠 主頁 Home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77240" y="2724912"/>
            <a:ext cx="1874520" cy="457200"/>
          </a:xfrm>
          <a:prstGeom prst="roundRect">
            <a:avLst/>
          </a:prstGeom>
          <a:solidFill>
            <a:srgbClr val="2F6F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59" y="2770632"/>
            <a:ext cx="1783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50" b="1">
                <a:solidFill>
                  <a:srgbClr val="FFFFFF"/>
                </a:solidFill>
                <a:latin typeface="Noto Sans TC"/>
              </a:rPr>
              <a:t>🙏 靈修計劃 Devotion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59" y="3300984"/>
            <a:ext cx="1783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50" b="0">
                <a:solidFill>
                  <a:srgbClr val="EAF1F8"/>
                </a:solidFill>
                <a:latin typeface="Noto Sans TC"/>
              </a:rPr>
              <a:t>🎵 AI 詩歌 Worship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59" y="3831335"/>
            <a:ext cx="1783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50" b="0">
                <a:solidFill>
                  <a:srgbClr val="EAF1F8"/>
                </a:solidFill>
                <a:latin typeface="Noto Sans TC"/>
              </a:rPr>
              <a:t>🌳 成長樹 Tree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59" y="5166359"/>
            <a:ext cx="22402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7DB8FF"/>
                </a:solidFill>
                <a:latin typeface="Noto Sans TC"/>
              </a:rPr>
              <a:t>開啟 App → 主頁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200400" y="1554480"/>
            <a:ext cx="2148840" cy="3566160"/>
          </a:xfrm>
          <a:prstGeom prst="roundRect">
            <a:avLst/>
          </a:prstGeom>
          <a:solidFill>
            <a:srgbClr val="182231"/>
          </a:solidFill>
          <a:ln w="19050">
            <a:solidFill>
              <a:srgbClr val="9FB2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3090672" y="1444752"/>
            <a:ext cx="457200" cy="457200"/>
          </a:xfrm>
          <a:prstGeom prst="ellipse">
            <a:avLst/>
          </a:prstGeom>
          <a:solidFill>
            <a:srgbClr val="FF7A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1600" b="1">
                <a:solidFill>
                  <a:srgbClr val="2A1000"/>
                </a:solidFill>
              </a:rPr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310128" y="1719072"/>
            <a:ext cx="1929384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100" b="1">
                <a:solidFill>
                  <a:srgbClr val="FFD166"/>
                </a:solidFill>
                <a:latin typeface="Noto Sans TC"/>
              </a:rPr>
              <a:t>Reclaim2K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383280" y="2240279"/>
            <a:ext cx="1783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50" b="0">
                <a:solidFill>
                  <a:srgbClr val="EAF1F8"/>
                </a:solidFill>
                <a:latin typeface="Noto Sans TC"/>
              </a:rPr>
              <a:t>靈修計劃 Plans: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383280" y="2770632"/>
            <a:ext cx="1783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50" b="0">
                <a:solidFill>
                  <a:srgbClr val="EAF1F8"/>
                </a:solidFill>
                <a:latin typeface="Noto Sans TC"/>
              </a:rPr>
              <a:t>• 平安 Peace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337560" y="3255264"/>
            <a:ext cx="1874520" cy="457200"/>
          </a:xfrm>
          <a:prstGeom prst="roundRect">
            <a:avLst/>
          </a:prstGeom>
          <a:solidFill>
            <a:srgbClr val="2F6F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3383280" y="3300984"/>
            <a:ext cx="1783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50" b="1">
                <a:solidFill>
                  <a:srgbClr val="FFFFFF"/>
                </a:solidFill>
                <a:latin typeface="Noto Sans TC"/>
              </a:rPr>
              <a:t>• 聆聽神的聲音 ✓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383280" y="3831335"/>
            <a:ext cx="1783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50" b="0">
                <a:solidFill>
                  <a:srgbClr val="EAF1F8"/>
                </a:solidFill>
                <a:latin typeface="Noto Sans TC"/>
              </a:rPr>
              <a:t>• 浪子回頭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154680" y="5166359"/>
            <a:ext cx="22402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7DB8FF"/>
                </a:solidFill>
                <a:latin typeface="Noto Sans TC"/>
              </a:rPr>
              <a:t>揀《如何聆聽神的聲音》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760720" y="1554480"/>
            <a:ext cx="2148840" cy="3566160"/>
          </a:xfrm>
          <a:prstGeom prst="roundRect">
            <a:avLst/>
          </a:prstGeom>
          <a:solidFill>
            <a:srgbClr val="182231"/>
          </a:solidFill>
          <a:ln w="19050">
            <a:solidFill>
              <a:srgbClr val="9FB2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5650992" y="1444752"/>
            <a:ext cx="457200" cy="457200"/>
          </a:xfrm>
          <a:prstGeom prst="ellipse">
            <a:avLst/>
          </a:prstGeom>
          <a:solidFill>
            <a:srgbClr val="FF7A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1600" b="1">
                <a:solidFill>
                  <a:srgbClr val="2A1000"/>
                </a:solidFill>
              </a:rPr>
              <a:t>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870448" y="1719072"/>
            <a:ext cx="1929384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100" b="1">
                <a:solidFill>
                  <a:srgbClr val="FFD166"/>
                </a:solidFill>
                <a:latin typeface="Noto Sans TC"/>
              </a:rPr>
              <a:t>Reclaim2K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943600" y="2240279"/>
            <a:ext cx="1783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50" b="0">
                <a:solidFill>
                  <a:srgbClr val="EAF1F8"/>
                </a:solidFill>
                <a:latin typeface="Noto Sans TC"/>
              </a:rPr>
              <a:t>📖 王上 19:11-12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943600" y="2770632"/>
            <a:ext cx="1783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50" b="0">
                <a:solidFill>
                  <a:srgbClr val="EAF1F8"/>
                </a:solidFill>
                <a:latin typeface="Noto Sans TC"/>
              </a:rPr>
              <a:t/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897880" y="3255264"/>
            <a:ext cx="1874520" cy="457200"/>
          </a:xfrm>
          <a:prstGeom prst="roundRect">
            <a:avLst/>
          </a:prstGeom>
          <a:solidFill>
            <a:srgbClr val="2F6F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5943600" y="3300984"/>
            <a:ext cx="1783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50" b="1">
                <a:solidFill>
                  <a:srgbClr val="FFFFFF"/>
                </a:solidFill>
                <a:latin typeface="Noto Sans TC"/>
              </a:rPr>
              <a:t>🙏 開始靈修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943600" y="3831335"/>
            <a:ext cx="1783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50" b="0">
                <a:solidFill>
                  <a:srgbClr val="EAF1F8"/>
                </a:solidFill>
                <a:latin typeface="Noto Sans TC"/>
              </a:rPr>
              <a:t>    Start Devotion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715000" y="5166359"/>
            <a:ext cx="22402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7DB8FF"/>
                </a:solidFill>
                <a:latin typeface="Noto Sans TC"/>
              </a:rPr>
              <a:t>按「開始靈修」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8321040" y="1554480"/>
            <a:ext cx="2148840" cy="3566160"/>
          </a:xfrm>
          <a:prstGeom prst="roundRect">
            <a:avLst/>
          </a:prstGeom>
          <a:solidFill>
            <a:srgbClr val="182231"/>
          </a:solidFill>
          <a:ln w="19050">
            <a:solidFill>
              <a:srgbClr val="9FB2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Oval 30"/>
          <p:cNvSpPr/>
          <p:nvPr/>
        </p:nvSpPr>
        <p:spPr>
          <a:xfrm>
            <a:off x="8211312" y="1444752"/>
            <a:ext cx="457200" cy="457200"/>
          </a:xfrm>
          <a:prstGeom prst="ellipse">
            <a:avLst/>
          </a:prstGeom>
          <a:solidFill>
            <a:srgbClr val="FF7A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1600" b="1">
                <a:solidFill>
                  <a:srgbClr val="2A1000"/>
                </a:solidFill>
              </a:rPr>
              <a:t>4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430767" y="1719072"/>
            <a:ext cx="1929384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100" b="1">
                <a:solidFill>
                  <a:srgbClr val="FFD166"/>
                </a:solidFill>
                <a:latin typeface="Noto Sans TC"/>
              </a:rPr>
              <a:t>Reclaim2K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503919" y="2240279"/>
            <a:ext cx="1783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50" b="0">
                <a:solidFill>
                  <a:srgbClr val="EAF1F8"/>
                </a:solidFill>
                <a:latin typeface="Noto Sans TC"/>
              </a:rPr>
              <a:t>1 讀經 Read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503919" y="2770632"/>
            <a:ext cx="1783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50" b="0">
                <a:solidFill>
                  <a:srgbClr val="EAF1F8"/>
                </a:solidFill>
                <a:latin typeface="Noto Sans TC"/>
              </a:rPr>
              <a:t>2 默想 Meditate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503919" y="3300984"/>
            <a:ext cx="1783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50" b="0">
                <a:solidFill>
                  <a:srgbClr val="EAF1F8"/>
                </a:solidFill>
                <a:latin typeface="Noto Sans TC"/>
              </a:rPr>
              <a:t>3 禱告 Pray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8458200" y="3785615"/>
            <a:ext cx="1874520" cy="457200"/>
          </a:xfrm>
          <a:prstGeom prst="roundRect">
            <a:avLst/>
          </a:prstGeom>
          <a:solidFill>
            <a:srgbClr val="2F6F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8503919" y="3831335"/>
            <a:ext cx="1783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50" b="1">
                <a:solidFill>
                  <a:srgbClr val="FFFFFF"/>
                </a:solidFill>
                <a:latin typeface="Noto Sans TC"/>
              </a:rPr>
              <a:t>4 回應 Respond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275319" y="5166359"/>
            <a:ext cx="22402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7DB8FF"/>
                </a:solidFill>
                <a:latin typeface="Noto Sans TC"/>
              </a:rPr>
              <a:t>四步靈修 + 默寫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40080" y="612648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1">
                <a:solidFill>
                  <a:srgbClr val="9FB2C6"/>
                </a:solidFill>
                <a:latin typeface="Noto Sans TC"/>
              </a:rPr>
              <a:t>示意圖 · illustrative（可換成真實截圖 replace with real screenshots）· 開啟 App: app.reclaim2k.org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E14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10972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FFD166"/>
                </a:solidFill>
                <a:latin typeface="Noto Sans TC"/>
              </a:rPr>
              <a:t>🎵 如何聽敬拜詩歌(逐步)· Worship song — step by step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914400" y="1554480"/>
            <a:ext cx="2148840" cy="3566160"/>
          </a:xfrm>
          <a:prstGeom prst="roundRect">
            <a:avLst/>
          </a:prstGeom>
          <a:solidFill>
            <a:srgbClr val="182231"/>
          </a:solidFill>
          <a:ln w="19050">
            <a:solidFill>
              <a:srgbClr val="9FB2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804672" y="1444752"/>
            <a:ext cx="457200" cy="457200"/>
          </a:xfrm>
          <a:prstGeom prst="ellipse">
            <a:avLst/>
          </a:prstGeom>
          <a:solidFill>
            <a:srgbClr val="FF7A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1600" b="1">
                <a:solidFill>
                  <a:srgbClr val="2A1000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" y="1719072"/>
            <a:ext cx="1929384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100" b="1">
                <a:solidFill>
                  <a:srgbClr val="FFD166"/>
                </a:solidFill>
                <a:latin typeface="Noto Sans TC"/>
              </a:rPr>
              <a:t>Reclaim2K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2240279"/>
            <a:ext cx="1783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50" b="0">
                <a:solidFill>
                  <a:srgbClr val="EAF1F8"/>
                </a:solidFill>
                <a:latin typeface="Noto Sans TC"/>
              </a:rPr>
              <a:t>🏠 主頁 Home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2770632"/>
            <a:ext cx="1783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50" b="0">
                <a:solidFill>
                  <a:srgbClr val="EAF1F8"/>
                </a:solidFill>
                <a:latin typeface="Noto Sans TC"/>
              </a:rPr>
              <a:t>🙏 靈修計劃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051560" y="3255264"/>
            <a:ext cx="1874520" cy="457200"/>
          </a:xfrm>
          <a:prstGeom prst="roundRect">
            <a:avLst/>
          </a:prstGeom>
          <a:solidFill>
            <a:srgbClr val="2F6F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97280" y="3300984"/>
            <a:ext cx="1783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50" b="1">
                <a:solidFill>
                  <a:srgbClr val="FFFFFF"/>
                </a:solidFill>
                <a:latin typeface="Noto Sans TC"/>
              </a:rPr>
              <a:t>🎵 AI 詩歌 Worship 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7280" y="3831335"/>
            <a:ext cx="1783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50" b="0">
                <a:solidFill>
                  <a:srgbClr val="EAF1F8"/>
                </a:solidFill>
                <a:latin typeface="Noto Sans TC"/>
              </a:rPr>
              <a:t>🌳 成長樹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5166359"/>
            <a:ext cx="22402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7DB8FF"/>
                </a:solidFill>
                <a:latin typeface="Noto Sans TC"/>
              </a:rPr>
              <a:t>主頁 → AI 詩歌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840480" y="1554480"/>
            <a:ext cx="2148840" cy="3566160"/>
          </a:xfrm>
          <a:prstGeom prst="roundRect">
            <a:avLst/>
          </a:prstGeom>
          <a:solidFill>
            <a:srgbClr val="182231"/>
          </a:solidFill>
          <a:ln w="19050">
            <a:solidFill>
              <a:srgbClr val="9FB2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3730752" y="1444752"/>
            <a:ext cx="457200" cy="457200"/>
          </a:xfrm>
          <a:prstGeom prst="ellipse">
            <a:avLst/>
          </a:prstGeom>
          <a:solidFill>
            <a:srgbClr val="FF7A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1600" b="1">
                <a:solidFill>
                  <a:srgbClr val="2A1000"/>
                </a:solidFill>
              </a:rPr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50208" y="1719072"/>
            <a:ext cx="1929384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100" b="1">
                <a:solidFill>
                  <a:srgbClr val="FFD166"/>
                </a:solidFill>
                <a:latin typeface="Noto Sans TC"/>
              </a:rPr>
              <a:t>Reclaim2K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023360" y="2240279"/>
            <a:ext cx="1783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50" b="0">
                <a:solidFill>
                  <a:srgbClr val="EAF1F8"/>
                </a:solidFill>
                <a:latin typeface="Noto Sans TC"/>
              </a:rPr>
              <a:t>敬拜頻道 Worship: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977640" y="2724912"/>
            <a:ext cx="1874520" cy="457200"/>
          </a:xfrm>
          <a:prstGeom prst="roundRect">
            <a:avLst/>
          </a:prstGeom>
          <a:solidFill>
            <a:srgbClr val="2F6F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023360" y="2770632"/>
            <a:ext cx="1783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50" b="1">
                <a:solidFill>
                  <a:srgbClr val="FFFFFF"/>
                </a:solidFill>
                <a:latin typeface="Noto Sans TC"/>
              </a:rPr>
              <a:t>• 奔向耶穌 ✓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023360" y="3300984"/>
            <a:ext cx="1783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50" b="0">
                <a:solidFill>
                  <a:srgbClr val="EAF1F8"/>
                </a:solidFill>
                <a:latin typeface="Noto Sans TC"/>
              </a:rPr>
              <a:t>• 敬拜詩歌清單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023360" y="3831335"/>
            <a:ext cx="1783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50" b="0">
                <a:solidFill>
                  <a:srgbClr val="EAF1F8"/>
                </a:solidFill>
                <a:latin typeface="Noto Sans TC"/>
              </a:rPr>
              <a:t>• 默想背景音樂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794760" y="5166359"/>
            <a:ext cx="22402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7DB8FF"/>
                </a:solidFill>
                <a:latin typeface="Noto Sans TC"/>
              </a:rPr>
              <a:t>揀敬拜頻道 / 清單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766560" y="1554480"/>
            <a:ext cx="2148840" cy="3566160"/>
          </a:xfrm>
          <a:prstGeom prst="roundRect">
            <a:avLst/>
          </a:prstGeom>
          <a:solidFill>
            <a:srgbClr val="182231"/>
          </a:solidFill>
          <a:ln w="19050">
            <a:solidFill>
              <a:srgbClr val="9FB2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6656832" y="1444752"/>
            <a:ext cx="457200" cy="457200"/>
          </a:xfrm>
          <a:prstGeom prst="ellipse">
            <a:avLst/>
          </a:prstGeom>
          <a:solidFill>
            <a:srgbClr val="FF7A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1600" b="1">
                <a:solidFill>
                  <a:srgbClr val="2A1000"/>
                </a:solidFill>
              </a:rPr>
              <a:t>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876288" y="1719072"/>
            <a:ext cx="1929384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100" b="1">
                <a:solidFill>
                  <a:srgbClr val="FFD166"/>
                </a:solidFill>
                <a:latin typeface="Noto Sans TC"/>
              </a:rPr>
              <a:t>Reclaim2K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903720" y="2194560"/>
            <a:ext cx="1874520" cy="457200"/>
          </a:xfrm>
          <a:prstGeom prst="roundRect">
            <a:avLst/>
          </a:prstGeom>
          <a:solidFill>
            <a:srgbClr val="2F6F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949440" y="2240279"/>
            <a:ext cx="1783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50" b="1">
                <a:solidFill>
                  <a:srgbClr val="FFFFFF"/>
                </a:solidFill>
                <a:latin typeface="Noto Sans TC"/>
              </a:rPr>
              <a:t>▶  播放 Play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949440" y="2770632"/>
            <a:ext cx="1783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50" b="0">
                <a:solidFill>
                  <a:srgbClr val="EAF1F8"/>
                </a:solidFill>
                <a:latin typeface="Noto Sans TC"/>
              </a:rPr>
              <a:t/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949440" y="3300984"/>
            <a:ext cx="1783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50" b="0">
                <a:solidFill>
                  <a:srgbClr val="EAF1F8"/>
                </a:solidFill>
                <a:latin typeface="Noto Sans TC"/>
              </a:rPr>
              <a:t>🎵 ~ ~ ~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949440" y="3831335"/>
            <a:ext cx="1783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50" b="0">
                <a:solidFill>
                  <a:srgbClr val="EAF1F8"/>
                </a:solidFill>
                <a:latin typeface="Noto Sans TC"/>
              </a:rPr>
              <a:t>在音樂中親近神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720840" y="5166359"/>
            <a:ext cx="22402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7DB8FF"/>
                </a:solidFill>
                <a:latin typeface="Noto Sans TC"/>
              </a:rPr>
              <a:t>播放 · 安靜聆聽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052560" y="1737360"/>
            <a:ext cx="27432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7DB8FF"/>
                </a:solidFill>
                <a:latin typeface="Noto Sans TC"/>
              </a:rPr>
              <a:t>敬拜也是聆聽神</a:t>
            </a:r>
          </a:p>
          <a:p>
            <a:pPr algn="l"/>
            <a:r>
              <a:rPr sz="1500" b="0" i="0">
                <a:solidFill>
                  <a:srgbClr val="7DB8FF"/>
                </a:solidFill>
                <a:latin typeface="Noto Sans TC"/>
              </a:rPr>
              <a:t>的途徑:</a:t>
            </a:r>
          </a:p>
          <a:p>
            <a:pPr algn="l"/>
            <a:r>
              <a:rPr sz="1500" b="0" i="0">
                <a:solidFill>
                  <a:srgbClr val="7DB8FF"/>
                </a:solidFill>
                <a:latin typeface="Noto Sans TC"/>
              </a:rPr>
              <a:t/>
            </a:r>
          </a:p>
          <a:p>
            <a:pPr algn="l"/>
            <a:r>
              <a:rPr sz="1500" b="0" i="0">
                <a:solidFill>
                  <a:srgbClr val="7DB8FF"/>
                </a:solidFill>
                <a:latin typeface="Noto Sans TC"/>
              </a:rPr>
              <a:t>安靜下來,</a:t>
            </a:r>
          </a:p>
          <a:p>
            <a:pPr algn="l"/>
            <a:r>
              <a:rPr sz="1500" b="0" i="0">
                <a:solidFill>
                  <a:srgbClr val="7DB8FF"/>
                </a:solidFill>
                <a:latin typeface="Noto Sans TC"/>
              </a:rPr>
              <a:t>邊聽邊禱告,</a:t>
            </a:r>
          </a:p>
          <a:p>
            <a:pPr algn="l"/>
            <a:r>
              <a:rPr sz="1500" b="0" i="0">
                <a:solidFill>
                  <a:srgbClr val="7DB8FF"/>
                </a:solidFill>
                <a:latin typeface="Noto Sans TC"/>
              </a:rPr>
              <a:t>記下神的感動。</a:t>
            </a:r>
          </a:p>
          <a:p>
            <a:pPr algn="l"/>
            <a:r>
              <a:rPr sz="1500" b="0" i="0">
                <a:solidFill>
                  <a:srgbClr val="7DB8FF"/>
                </a:solidFill>
                <a:latin typeface="Noto Sans TC"/>
              </a:rPr>
              <a:t/>
            </a:r>
          </a:p>
          <a:p>
            <a:pPr algn="l"/>
            <a:r>
              <a:rPr sz="1500" b="0" i="0">
                <a:solidFill>
                  <a:srgbClr val="7DB8FF"/>
                </a:solidFill>
                <a:latin typeface="Noto Sans TC"/>
              </a:rPr>
              <a:t>(詩 46:10</a:t>
            </a:r>
          </a:p>
          <a:p>
            <a:pPr algn="l"/>
            <a:r>
              <a:rPr sz="1500" b="0" i="0">
                <a:solidFill>
                  <a:srgbClr val="7DB8FF"/>
                </a:solidFill>
                <a:latin typeface="Noto Sans TC"/>
              </a:rPr>
              <a:t>你們要休息,</a:t>
            </a:r>
          </a:p>
          <a:p>
            <a:pPr algn="l"/>
            <a:r>
              <a:rPr sz="1500" b="0" i="0">
                <a:solidFill>
                  <a:srgbClr val="7DB8FF"/>
                </a:solidFill>
                <a:latin typeface="Noto Sans TC"/>
              </a:rPr>
              <a:t>要知道我是神)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40080" y="612648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1">
                <a:solidFill>
                  <a:srgbClr val="9FB2C6"/>
                </a:solidFill>
                <a:latin typeface="Noto Sans TC"/>
              </a:rPr>
              <a:t>示意圖 · illustrative（可換成真實截圖）· 開啟 App: app.reclaim2k.org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E14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57200"/>
            <a:ext cx="1097280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FFD166"/>
                </a:solidFill>
                <a:latin typeface="Noto Sans TC"/>
              </a:rPr>
              <a:t>四個活動室站 · 4 stations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37160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FF7A3C"/>
                </a:solidFill>
                <a:latin typeface="Noto Sans TC"/>
              </a:rPr>
              <a:t>各組由不同站起步 · 輪換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2103120"/>
            <a:ext cx="1060704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 i="0">
                <a:solidFill>
                  <a:srgbClr val="EAF1F8"/>
                </a:solidFill>
                <a:latin typeface="Noto Sans TC"/>
              </a:rPr>
              <a:t>站 1  熱身:用身體聽全個故事(MediaPipe · 11 步)</a:t>
            </a:r>
          </a:p>
          <a:p>
            <a:pPr algn="l"/>
            <a:r>
              <a:rPr sz="1700" b="0" i="0">
                <a:solidFill>
                  <a:srgbClr val="EAF1F8"/>
                </a:solidFill>
                <a:latin typeface="Noto Sans TC"/>
              </a:rPr>
              <a:t>站 2  背經 + 自我默書(紙筆 · 無 AI)</a:t>
            </a:r>
          </a:p>
          <a:p>
            <a:pPr algn="l"/>
            <a:r>
              <a:rPr sz="1700" b="0" i="0">
                <a:solidFill>
                  <a:srgbClr val="EAF1F8"/>
                </a:solidFill>
                <a:latin typeface="Noto Sans TC"/>
              </a:rPr>
              <a:t>站 3  小組分享 + 與老師同禱(椅子 · 無 AI · 無鏡頭)</a:t>
            </a:r>
          </a:p>
          <a:p>
            <a:pPr algn="l"/>
            <a:r>
              <a:rPr sz="1700" b="0" i="0">
                <a:solidFill>
                  <a:srgbClr val="EAF1F8"/>
                </a:solidFill>
                <a:latin typeface="Noto Sans TC"/>
              </a:rPr>
              <a:t>站 4  微小的聲音:睇片 → 總結 + 反思 + 見證(投影上牆)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