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配合 reclaim2k.org/eternity-1（匿名投票、世界觀展館）。每位同學一份全單元工作紙（三課共用）。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如班上有同學最近喪親，課前先私下問候。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用網頁匿名投票或閉眼舉手指；只讀統計，不點名。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差不多每個文化都會問死後的問題。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每對同學讀一張展館卡（網頁），再完成配對。態度尊重準確；天主教部分可按需要核對《天主教教理》1020–1050。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用第三身例子，不要求同學講述親身經歷。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保羅的推論與剛才的思想實驗相同：若沒有復活，信仰就是徒然。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全段的轉捩點。復活不只是「有來生」，而是神愛我們的行動：耶穌為我們的罪而死，又為我們復活。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保羅列出仍在世的見證人，等於邀請人查證。預告：中五會探討醫學界對瀕死經驗的研究，但基督教的盼望建基於基督復活。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回應全部私人。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老師分享一段親身經歷（約兩分鐘）。耶穌也為朋友的死哭泣。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這是邀請，不是要求；網頁上有私人的「接受耶穌」頁。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為傷心和害怕的人禱告。收集工作紙第24題疑問卡（可留到單元最後）。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800" b="1">
                <a:solidFill>
                  <a:srgbClr val="F0B45A"/>
                </a:solidFill>
                <a:latin typeface="Microsoft JhengHei"/>
              </a:rPr>
              <a:t>如果死後沒有生命？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73736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信仰與生命意義 · 第一課</a:t>
            </a:r>
          </a:p>
          <a:p>
            <a:pPr algn="ctr"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中四聖經科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第一課 · 如果死後沒有生命？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開始之前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今天會談及死亡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你可以只聆聽；🔒 部分只給自己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需要傾談：老師、社工、撒瑪利亞防止自殺會 2389 2222、精神健康支援熱線 18111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第一課 · 如果死後沒有生命？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開課禱告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主啊，今天我們談死亡和死後，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求你給我們誠實和尊重的心，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也安慰傷心的同學。阿們。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第一課 · 如果死後沒有生命？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你相信死後有生命嗎？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A 天堂和地獄　B 輪迴或陰間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C 甚麼都沒有　D 不肯定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你的看法從哪裏來？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6172200"/>
            <a:ext cx="2651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600">
                <a:solidFill>
                  <a:srgbClr val="F0B45A"/>
                </a:solidFill>
                <a:latin typeface="Microsoft JhengHei"/>
              </a:rPr>
              <a:t>📝 工作紙 第 1 題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第一課 · 如果死後沒有生命？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人心中的永恆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>
                <a:solidFill>
                  <a:srgbClr val="F4F0FF"/>
                </a:solidFill>
                <a:latin typeface="Microsoft JhengHei"/>
              </a:rPr>
              <a:t>「神造萬物，各按其時成為美好，又將永生（原文是永遠）安置在世人心裡。然而 神從始至終的作為，人不能參透。」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傳道書 3:11（和合本）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第一課 · 如果死後沒有生命？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世界觀展館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唯物無神論 · 佛教 · 華人民間信仰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伊斯蘭教 · 天主教 · 基督新教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問兩條問題：說了甚麼？根據是甚麼？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6172200"/>
            <a:ext cx="2651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600">
                <a:solidFill>
                  <a:srgbClr val="F0B45A"/>
                </a:solidFill>
                <a:latin typeface="Microsoft JhengHei"/>
              </a:rPr>
              <a:t>📝 工作紙 第 2–3 題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第一課 · 如果死後沒有生命？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思想實驗：如果沒有來生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⏳ 意義：努力最終會歸零嗎？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⚖️ 公義：受害者永遠得不到公道？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❤️ 愛：所愛的人永遠消失？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6172200"/>
            <a:ext cx="2651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600">
                <a:solidFill>
                  <a:srgbClr val="F0B45A"/>
                </a:solidFill>
                <a:latin typeface="Microsoft JhengHei"/>
              </a:rPr>
              <a:t>📝 工作紙 第 4 題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第一課 · 如果死後沒有生命？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保羅的「假如」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>
                <a:solidFill>
                  <a:srgbClr val="F4F0FF"/>
                </a:solidFill>
                <a:latin typeface="Microsoft JhengHei"/>
              </a:rPr>
              <a:t>「基督若沒有復活，你們的信便是徒然，你們仍在罪裡。 就是在基督裡睡了的人也滅亡了。 我們若靠基督只在今生有指望，就算比眾人更可憐。」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哥林多前書 15:17-19（和合本）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6172200"/>
            <a:ext cx="2651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600">
                <a:solidFill>
                  <a:srgbClr val="F0B45A"/>
                </a:solidFill>
                <a:latin typeface="Microsoft JhengHei"/>
              </a:rPr>
              <a:t>📝 工作紙 第 5 題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第一課 · 如果死後沒有生命？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「但」！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>
                <a:solidFill>
                  <a:srgbClr val="F4F0FF"/>
                </a:solidFill>
                <a:latin typeface="Microsoft JhengHei"/>
              </a:rPr>
              <a:t>「但基督已經從死裡復活，成為睡了之人初熟的果子。」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哥林多前書 15:20（和合本）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6172200"/>
            <a:ext cx="2651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600">
                <a:solidFill>
                  <a:srgbClr val="F0B45A"/>
                </a:solidFill>
                <a:latin typeface="Microsoft JhengHei"/>
              </a:rPr>
              <a:t>📝 工作紙 第 5 題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第一課 · 如果死後沒有生命？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復活的見證人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>
                <a:solidFill>
                  <a:srgbClr val="F4F0FF"/>
                </a:solidFill>
                <a:latin typeface="Microsoft JhengHei"/>
              </a:rPr>
              <a:t>「我當日所領受又傳給你們的：第一，就是基督照聖經所說，為我們的罪死了， 而且埋葬了；又照聖經所說，第三天復活了， 並且顯給磯法看，然後顯給十二使徒看； 後來一時顯給五百多弟兄看，其中一大半到如今還在，卻也有已經睡了的。 以後顯給雅各看，再顯給眾使徒看， 末了也顯給我看；我如同未到產期而生的人一般。」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哥林多前書 15:3-8（和合本）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6172200"/>
            <a:ext cx="2651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600">
                <a:solidFill>
                  <a:srgbClr val="F0B45A"/>
                </a:solidFill>
                <a:latin typeface="Microsoft JhengHei"/>
              </a:rPr>
              <a:t>📝 工作紙 第 6 題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第一課 · 如果死後沒有生命？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祂是誰？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>
                <a:solidFill>
                  <a:srgbClr val="F4F0FF"/>
                </a:solidFill>
                <a:latin typeface="Microsoft JhengHei"/>
              </a:rPr>
              <a:t>「耶穌對她說：「復活在我，生命也在我。信我的人雖然死了，也必復活； 凡活著信我的人必永遠不死。你信這話嗎？」」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約翰福音 11:25-26（和合本）</a:t>
            </a:r>
          </a:p>
          <a:p>
            <a:pPr>
              <a:spcAft>
                <a:spcPts val="800"/>
              </a:spcAft>
            </a:pPr>
            <a:r>
              <a:rPr sz="2200">
                <a:solidFill>
                  <a:srgbClr val="F4F0FF"/>
                </a:solidFill>
                <a:latin typeface="Microsoft JhengHei"/>
              </a:rPr>
              <a:t>耶穌問：你信這話嗎？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6172200"/>
            <a:ext cx="2651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600">
                <a:solidFill>
                  <a:srgbClr val="F0B45A"/>
                </a:solidFill>
                <a:latin typeface="Microsoft JhengHei"/>
              </a:rPr>
              <a:t>📝 工作紙 第 7 題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第一課 · 如果死後沒有生命？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老師時刻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>
                <a:solidFill>
                  <a:srgbClr val="F4F0FF"/>
                </a:solidFill>
                <a:latin typeface="Microsoft JhengHei"/>
              </a:rPr>
              <a:t>「耶穌哭了。」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約翰福音 11:35（和合本）</a:t>
            </a:r>
          </a:p>
          <a:p>
            <a:pPr>
              <a:spcAft>
                <a:spcPts val="800"/>
              </a:spcAft>
            </a:pPr>
            <a:r>
              <a:rPr sz="2200">
                <a:solidFill>
                  <a:srgbClr val="F4F0FF"/>
                </a:solidFill>
                <a:latin typeface="Microsoft JhengHei"/>
              </a:rPr>
              <a:t>面對死亡時，復活的盼望怎樣陪伴我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第一課 · 如果死後沒有生命？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（可選）接受耶穌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主耶穌，我相信你為我死，又為我復活，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求你赦免我，成為我生命的主。阿們。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第一課 · 如果死後沒有生命？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收結禱告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>
                <a:solidFill>
                  <a:srgbClr val="F4F0FF"/>
                </a:solidFill>
                <a:latin typeface="Microsoft JhengHei"/>
              </a:rPr>
              <a:t>「論到睡了的人，我們不願意弟兄們不知道，恐怕你們憂傷，像那些沒有指望的人一樣。 我們若信耶穌死而復活了，那已經在耶穌裡睡了的人， 神也必將他們與耶穌一同帶來。」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帖撒羅尼迦前書 4:13-14（和合本）</a:t>
            </a:r>
          </a:p>
          <a:p>
            <a:pPr>
              <a:spcAft>
                <a:spcPts val="800"/>
              </a:spcAft>
            </a:pPr>
            <a:r>
              <a:rPr sz="2200">
                <a:solidFill>
                  <a:srgbClr val="F4F0FF"/>
                </a:solidFill>
                <a:latin typeface="Microsoft JhengHei"/>
              </a:rPr>
              <a:t>下一課：如果有來生，誰定標準？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