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1B2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731520" y="2377440"/>
            <a:ext cx="10515600" cy="10972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4800" b="1" i="0">
                <a:solidFill>
                  <a:srgbClr val="FFFFFF"/>
                </a:solidFill>
                <a:latin typeface="Calibri"/>
              </a:rPr>
              <a:t>信仰與公義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31520" y="3200400"/>
            <a:ext cx="1051560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200" b="0" i="1">
                <a:solidFill>
                  <a:srgbClr val="F6D07A"/>
                </a:solidFill>
                <a:latin typeface="Calibri"/>
              </a:rPr>
              <a:t>Faith &amp; Justice · F.5 Bible, Unit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3931920"/>
            <a:ext cx="1051560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0">
                <a:solidFill>
                  <a:srgbClr val="CFE6EA"/>
                </a:solidFill>
                <a:latin typeface="Calibri"/>
              </a:rPr>
              <a:t>4 Lessons · reclaim2k.org/bible-lessons-teachers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OVERVIEW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000" b="1">
                <a:solidFill>
                  <a:srgbClr val="182233"/>
                </a:solidFill>
              </a:rPr>
              <a:t>四課總覽</a:t>
            </a:r>
          </a:p>
          <a:p>
            <a:r>
              <a:rPr sz="2400" i="1">
                <a:solidFill>
                  <a:srgbClr val="4C5A70"/>
                </a:solidFill>
              </a:rPr>
              <a:t>Four Lessons at a Glance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5486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200" b="1" i="0">
                <a:solidFill>
                  <a:srgbClr val="C9922A"/>
                </a:solidFill>
                <a:latin typeface="Calibri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97280" y="2286000"/>
            <a:ext cx="100584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700" b="1" i="0">
                <a:solidFill>
                  <a:srgbClr val="182233"/>
                </a:solidFill>
                <a:latin typeface="Calibri"/>
              </a:rPr>
              <a:t>自由意志與不公義的世界 · Free Will and an Unjust World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97280" y="2697480"/>
            <a:ext cx="100584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4C5A70"/>
                </a:solidFill>
                <a:latin typeface="Calibri"/>
              </a:rPr>
              <a:t>為甚麼一位公義的神，容許一個不公義的世界？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337560"/>
            <a:ext cx="5486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200" b="1" i="0">
                <a:solidFill>
                  <a:srgbClr val="C9922A"/>
                </a:solidFill>
                <a:latin typeface="Calibri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7280" y="3337560"/>
            <a:ext cx="100584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700" b="1" i="0">
                <a:solidFill>
                  <a:srgbClr val="182233"/>
                </a:solidFill>
                <a:latin typeface="Calibri"/>
              </a:rPr>
              <a:t>詩篇73篇：現代版的不公義對話 · Psalm 73: A Modern Dialogue with Injustice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7280" y="3749039"/>
            <a:ext cx="100584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4C5A70"/>
                </a:solidFill>
                <a:latin typeface="Calibri"/>
              </a:rPr>
              <a:t>詩人如何從「心懷不平」走到「親近神是於我有益」？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4389120"/>
            <a:ext cx="5486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200" b="1" i="0">
                <a:solidFill>
                  <a:srgbClr val="C9922A"/>
                </a:solidFill>
                <a:latin typeface="Calibri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97280" y="4389120"/>
            <a:ext cx="100584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700" b="1" i="0">
                <a:solidFill>
                  <a:srgbClr val="182233"/>
                </a:solidFill>
                <a:latin typeface="Calibri"/>
              </a:rPr>
              <a:t>在不公義中饒恕 · Forgiveness Amid Injustice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97280" y="4800600"/>
            <a:ext cx="100584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4C5A70"/>
                </a:solidFill>
                <a:latin typeface="Calibri"/>
              </a:rPr>
              <a:t>放下討回公道，是妥協，還是把審判交給神？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5440679"/>
            <a:ext cx="54864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200" b="1" i="0">
                <a:solidFill>
                  <a:srgbClr val="C9922A"/>
                </a:solidFill>
                <a:latin typeface="Calibri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97280" y="5440679"/>
            <a:ext cx="100584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700" b="1" i="0">
                <a:solidFill>
                  <a:srgbClr val="182233"/>
                </a:solidFill>
                <a:latin typeface="Calibri"/>
              </a:rPr>
              <a:t>設立健康界線，走出冷暴力 · Healthy Boundaries, Breaking the Cold War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97280" y="5852159"/>
            <a:ext cx="100584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4C5A70"/>
                </a:solidFill>
                <a:latin typeface="Calibri"/>
              </a:rPr>
              <a:t>饒恕之後，是否等於要即刻重新信任、冇底線咁接納？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000" b="1">
                <a:solidFill>
                  <a:srgbClr val="182233"/>
                </a:solidFill>
              </a:rPr>
              <a:t>自由意志與不公義的世界</a:t>
            </a:r>
          </a:p>
          <a:p>
            <a:r>
              <a:rPr sz="2400" i="1">
                <a:solidFill>
                  <a:srgbClr val="4C5A70"/>
                </a:solidFill>
              </a:rPr>
              <a:t>Free Will and an Unjust World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000" b="1" i="0">
                <a:solidFill>
                  <a:srgbClr val="B5533C"/>
                </a:solidFill>
                <a:latin typeface="Calibri"/>
              </a:rPr>
              <a:t>為甚麼一位公義的神，容許一個不公義的世界？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17520"/>
            <a:ext cx="1097280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1">
                <a:solidFill>
                  <a:srgbClr val="4C5A70"/>
                </a:solidFill>
                <a:latin typeface="Calibri"/>
              </a:rPr>
              <a:t>Why does a just God allow an unjust world?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C9922A"/>
                </a:solidFill>
                <a:latin typeface="Calibri"/>
              </a:rPr>
              <a:t>創世記 1:27 · 約翰一書 4:16 · 創世記 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1 · SCRIPTURE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經文</a:t>
            </a:r>
          </a:p>
          <a:p>
            <a:r>
              <a:rPr sz="2000" i="1">
                <a:solidFill>
                  <a:srgbClr val="4C5A70"/>
                </a:solidFill>
              </a:rPr>
              <a:t>Scripture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創世記 1:27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神就照著自己的形象造人，乃是照著他的形象，造男造女。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約翰一書 4:16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56616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神愛我們的心，我們也知道也信。神就是愛；那住在愛裡面的，就住在神裡面，神也住在他裡面。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1 · TEACHING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教學重點</a:t>
            </a:r>
          </a:p>
          <a:p>
            <a:r>
              <a:rPr sz="2000" i="1">
                <a:solidFill>
                  <a:srgbClr val="4C5A70"/>
                </a:solidFill>
              </a:rPr>
              <a:t>Key Teaching Points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神造人有自由意志，因為愛必須是自由的選擇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67004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Love must be a free choice — that's why God gave humans free will, not obedient programming.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不公義（好人受害、惡人得逞）是自由意志被濫用的結果，不是神設計的失敗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63016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Injustice is the result of free will misused, not a flaw in God's design.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該隱殺亞伯（創4）是人類史上第一宗不公義事件——出於嫉妒的自由選擇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459028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Cain's murder of Abel is history's first injustice — a free, jealous choice.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1 · ASSIGNMENT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182233"/>
                </a:solidFill>
              </a:rPr>
              <a:t>作業：搵一條屬於你自己嘅見證</a:t>
            </a:r>
          </a:p>
          <a:p>
            <a:r>
              <a:rPr sz="1800" i="1">
                <a:solidFill>
                  <a:srgbClr val="4C5A70"/>
                </a:solidFill>
              </a:rPr>
              <a:t>Assignment: Find Your Own Testimony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YouTube 標題／連結 Title / Link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63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同邊節經文有關？點樣有關？ Which verse — and how?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邊一點最令你有感動？ What inspired you most?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44348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同你自己嘅處境有咩關係？ How does it relate to you?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2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000" b="1">
                <a:solidFill>
                  <a:srgbClr val="182233"/>
                </a:solidFill>
              </a:rPr>
              <a:t>詩篇73篇：現代版的不公義對話</a:t>
            </a:r>
          </a:p>
          <a:p>
            <a:r>
              <a:rPr sz="2400" i="1">
                <a:solidFill>
                  <a:srgbClr val="4C5A70"/>
                </a:solidFill>
              </a:rPr>
              <a:t>Psalm 73: A Modern Dialogue with Injustice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000" b="1" i="0">
                <a:solidFill>
                  <a:srgbClr val="B5533C"/>
                </a:solidFill>
                <a:latin typeface="Calibri"/>
              </a:rPr>
              <a:t>詩人如何從「心懷不平」走到「親近神是於我有益」？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17520"/>
            <a:ext cx="1097280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1">
                <a:solidFill>
                  <a:srgbClr val="4C5A70"/>
                </a:solidFill>
                <a:latin typeface="Calibri"/>
              </a:rPr>
              <a:t>How does the psalmist move from resentment to 'nearness to God is my good'?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C9922A"/>
                </a:solidFill>
                <a:latin typeface="Calibri"/>
              </a:rPr>
              <a:t>詩篇 73 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2 · SCRIPTURE (1/3)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經文</a:t>
            </a:r>
          </a:p>
          <a:p>
            <a:r>
              <a:rPr sz="2000" i="1">
                <a:solidFill>
                  <a:srgbClr val="4C5A70"/>
                </a:solidFill>
              </a:rPr>
              <a:t>Scripture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（亞薩的詩。）神實在恩待以色列那些清心的人！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56616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至於我，我的腳幾乎失閃；我的腳險些滑跌。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52627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我見惡人和狂傲人享平安就心懷不平。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166359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73:12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548639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看哪，這就是惡人；他們既是常享安逸，財寶便加增。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6126479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73:13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1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我實在徒然潔淨了我的心，徒然洗手表明無辜。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2 · SCRIPTURE (2/3)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經文</a:t>
            </a:r>
          </a:p>
          <a:p>
            <a:r>
              <a:rPr sz="2000" i="1">
                <a:solidFill>
                  <a:srgbClr val="4C5A70"/>
                </a:solidFill>
              </a:rPr>
              <a:t>Scripture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我思索怎能明白這事，眼看實係為難，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73:17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56616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等我進了神的聖所，思想他們的結局。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52627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因而，我心裡發酸，肺腑被刺。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166359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548639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然而，我常與你同在；你攙著我的右手。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6126479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1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你要以你的訓言引導我，以後必接我到榮耀裡。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2 · SCRIPTURE (3/3)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經文</a:t>
            </a:r>
          </a:p>
          <a:p>
            <a:r>
              <a:rPr sz="2000" i="1">
                <a:solidFill>
                  <a:srgbClr val="4C5A70"/>
                </a:solidFill>
              </a:rPr>
              <a:t>Scripture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除你以外，在天上我有誰呢？除你以外，在地上我也沒有所愛慕的。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56616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我的肉體和我的心腸衰殘；但神是我心裡的力量，又是我的福分，直到永遠。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詩篇 73:28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52627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但我親近神是於我有益；我以主耶和華為我的避難所，好叫我述說你一切的作為。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2 · TEACHING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教學重點</a:t>
            </a:r>
          </a:p>
          <a:p>
            <a:r>
              <a:rPr sz="2000" i="1">
                <a:solidFill>
                  <a:srgbClr val="4C5A70"/>
                </a:solidFill>
              </a:rPr>
              <a:t>Key Teaching Points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詩人一開始「心懷不平」（3節）：見惡人享平安就妒忌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67004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The psalmist starts envious (v.3): the wicked seem to prosper.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轉捩點在「等我進了神的聖所」（17節）——進入神的同在，才看見結局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63016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The turning point is entering God's sanctuary (v.17) — only there does perspective change.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結論不是「惡人立即受罰」，而是「親近神是於我有益」（28節）——與神親近本身就是獎賞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459028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The conclusion isn't instant punishment for evil — it's that nearness to God is itself the reward (v.28).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2 · ASSIGNMENT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182233"/>
                </a:solidFill>
              </a:rPr>
              <a:t>作業：現代事件配對詩篇73</a:t>
            </a:r>
          </a:p>
          <a:p>
            <a:r>
              <a:rPr sz="1800" i="1">
                <a:solidFill>
                  <a:srgbClr val="4C5A70"/>
                </a:solidFill>
              </a:rPr>
              <a:t>Assignment: Match a Modern Event to Psalm 73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你揀嘅現代不公義現象 Your modern example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63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配對詩篇73邊一節？ Which verse matches?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點解呢節經文啱切？ Why does it fit?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000" b="1">
                <a:solidFill>
                  <a:srgbClr val="182233"/>
                </a:solidFill>
              </a:rPr>
              <a:t>在不公義中饒恕</a:t>
            </a:r>
          </a:p>
          <a:p>
            <a:r>
              <a:rPr sz="2400" i="1">
                <a:solidFill>
                  <a:srgbClr val="4C5A70"/>
                </a:solidFill>
              </a:rPr>
              <a:t>Forgiveness Amid Injustice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000" b="1" i="0">
                <a:solidFill>
                  <a:srgbClr val="B5533C"/>
                </a:solidFill>
                <a:latin typeface="Calibri"/>
              </a:rPr>
              <a:t>放下討回公道，是妥協，還是把審判交給神？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17520"/>
            <a:ext cx="1097280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1">
                <a:solidFill>
                  <a:srgbClr val="4C5A70"/>
                </a:solidFill>
                <a:latin typeface="Calibri"/>
              </a:rPr>
              <a:t>Is letting go of 'getting even' weakness — or handing judgment to God?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C9922A"/>
                </a:solidFill>
                <a:latin typeface="Calibri"/>
              </a:rPr>
              <a:t>馬太福音 5:38–39 · 羅馬書 12:18 · 路加福音 23:34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3 · SCRIPTURE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經文</a:t>
            </a:r>
          </a:p>
          <a:p>
            <a:r>
              <a:rPr sz="2000" i="1">
                <a:solidFill>
                  <a:srgbClr val="4C5A70"/>
                </a:solidFill>
              </a:rPr>
              <a:t>Scripture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馬太福音 5:38-39（和合本）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你們聽見有話說：『以眼還眼，以牙還牙。』只是我告訴你們，不要與惡人作對。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馬太福音 5:38-39（新漢語譯本，供課堂比較）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56616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你們聽見有話說：『以眼還眼，以牙還牙。』但是我告訴你們，不要向傷害你的人討回公道。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羅馬書 12:18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52627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若是能行，總要盡力與眾人和睦。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166359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路加福音 23:34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548639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父啊，赦免他們！因為他們所做的，他們不曉得。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3 · TEACHING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教學重點</a:t>
            </a:r>
          </a:p>
          <a:p>
            <a:r>
              <a:rPr sz="2000" i="1">
                <a:solidFill>
                  <a:srgbClr val="4C5A70"/>
                </a:solidFill>
              </a:rPr>
              <a:t>Key Teaching Points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摩西律法「以眼還眼」是國家法定刑罰的上限，防止無限復仇——不是鼓勵私刑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67004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'Eye for eye' was a legal ceiling against unlimited revenge, not license for private vengeance.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希臘文 anthistēmi 是法庭訴訟用語：耶穌是叫我們不要在心裡開「私設法庭」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63016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The Greek anthistēmi is a legal term — Jesus tells us not to run a private courtroom in our hearts.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四象限矩陣：饒恕（單向・無條件）≠ 信任（雙向・有條件）≠ 和好（需雙方）≠ 界線（主動保護）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459028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Four-Pillar Matrix: Forgiveness (one-way, unconditional) ≠ Trust (conditional) ≠ Reconciliation (mutual) ≠ Boundaries (active protection).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16635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放下討公道，不是向惡人妥協，而是把終極審判權移交給神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5550407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Releasing the demand for justice isn't surrender to evil — it's transferring final judgment to God.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3 · ASSIGNMENT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182233"/>
                </a:solidFill>
              </a:rPr>
              <a:t>作業：搵一條屬於你自己嘅見證</a:t>
            </a:r>
          </a:p>
          <a:p>
            <a:r>
              <a:rPr sz="1800" i="1">
                <a:solidFill>
                  <a:srgbClr val="4C5A70"/>
                </a:solidFill>
              </a:rPr>
              <a:t>Assignment: Find Your Own Testimony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YouTube 標題／連結 Title / Link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63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同邊節經文有關？點樣有關？ Which verse — and how?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邊一點最令你有感動？ What inspired you most?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44348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同你自己嘅處境有咩關係？ How does it relate to you?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4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3000" b="1">
                <a:solidFill>
                  <a:srgbClr val="182233"/>
                </a:solidFill>
              </a:rPr>
              <a:t>設立健康界線，走出冷暴力</a:t>
            </a:r>
          </a:p>
          <a:p>
            <a:r>
              <a:rPr sz="2400" i="1">
                <a:solidFill>
                  <a:srgbClr val="4C5A70"/>
                </a:solidFill>
              </a:rPr>
              <a:t>Healthy Boundaries, Breaking the Cold War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9144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2000" b="1" i="0">
                <a:solidFill>
                  <a:srgbClr val="B5533C"/>
                </a:solidFill>
                <a:latin typeface="Calibri"/>
              </a:rPr>
              <a:t>饒恕之後，是否等於要即刻重新信任、冇底線咁接納？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17520"/>
            <a:ext cx="10972800" cy="5486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400" b="0" i="1">
                <a:solidFill>
                  <a:srgbClr val="4C5A70"/>
                </a:solidFill>
                <a:latin typeface="Calibri"/>
              </a:rPr>
              <a:t>Does forgiving mean instantly restoring full trust with no limits?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0" i="0">
                <a:solidFill>
                  <a:srgbClr val="C9922A"/>
                </a:solidFill>
                <a:latin typeface="Calibri"/>
              </a:rPr>
              <a:t>創世記 31:44-52 · 撒母耳記上 24章 · 約翰福音 2:23-25 · 馬太福音 5:44,47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4 · SCRIPTURE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經文</a:t>
            </a:r>
          </a:p>
          <a:p>
            <a:r>
              <a:rPr sz="2000" i="1">
                <a:solidFill>
                  <a:srgbClr val="4C5A70"/>
                </a:solidFill>
              </a:rPr>
              <a:t>Scripture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創世記 31:52（雅各的米斯巴石堆）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60604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這石堆作證，這柱子也作證：我必不過這石堆去害你；你也不可過這石堆和柱子來害我。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約翰福音 2:24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3566160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耶穌卻不將自己交託他們；因為他知道萬人。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馬太福音 5:44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8640" y="452627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只是我告訴你們，要愛你們的仇敵，為那逼迫你們的禱告。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166359"/>
            <a:ext cx="10972800" cy="32004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300" b="1" i="0">
                <a:solidFill>
                  <a:srgbClr val="C9922A"/>
                </a:solidFill>
                <a:latin typeface="Calibri"/>
              </a:rPr>
              <a:t>馬太福音 5:47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48640" y="5486399"/>
            <a:ext cx="10972800" cy="64008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0" i="0">
                <a:solidFill>
                  <a:srgbClr val="182233"/>
                </a:solidFill>
                <a:latin typeface="Calibri"/>
              </a:rPr>
              <a:t>你們若單請你弟兄的安，比人有甚麼長處呢？就是外邦人不也是這樣行嗎？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4 · TEACHING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教學重點</a:t>
            </a:r>
          </a:p>
          <a:p>
            <a:r>
              <a:rPr sz="2000" i="1">
                <a:solidFill>
                  <a:srgbClr val="4C5A70"/>
                </a:solidFill>
              </a:rPr>
              <a:t>Key Teaching Points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雅各設立石堆界線（創31）、大衛退回山寨（撒上24）、約瑟考驗兄長（創42-45）——都是饒恕之餘仍設立智慧界線的舊約榜樣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67004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Jacob's boundary stones, David's withdrawal, Joseph's testing of his brothers — Old Testament models of forgiveness with wisdom, not naivety.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24612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耶穌「不將自己交託」眾人（約2:24）——無條件的愛，不等於無防備的信任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363016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Jesus did not entrust Himself to the crowd — unconditional love isn't unguarded trust.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4206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打破冷暴力的兩個具體行動：暗中代禱（太5:44）+ 主動問安（太5:47）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4590288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Two concrete moves against the 'cold war': secret intercession (Matt 5:44) + active greeting (Matt 5:47).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516635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• 界線不是報復，是「忠於生命管家的職責」——保護自己身心健康，也是對神負責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22960" y="5550407"/>
            <a:ext cx="105156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50" b="0" i="1">
                <a:solidFill>
                  <a:srgbClr val="4C5A70"/>
                </a:solidFill>
                <a:latin typeface="Calibri"/>
              </a:rPr>
              <a:t>Boundaries aren't revenge — they're faithful stewardship of the life God entrusted to you.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LESSON 4 · ASSIGNMENT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400" b="1">
                <a:solidFill>
                  <a:srgbClr val="182233"/>
                </a:solidFill>
              </a:rPr>
              <a:t>作業：搵一條屬於你自己嘅見證</a:t>
            </a:r>
          </a:p>
          <a:p>
            <a:r>
              <a:rPr sz="1800" i="1">
                <a:solidFill>
                  <a:srgbClr val="4C5A70"/>
                </a:solidFill>
              </a:rPr>
              <a:t>Assignment: Find Your Own Testimony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3774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YouTube 標題／連結 Title / Link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30632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同邊節經文有關？點樣有關？ Which verse — and how?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邊一點最令你有感動？ What inspired you most?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44348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→ 同你自己嘅處境有咩關係？ How does it relate to you?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B5533C"/>
                </a:solidFill>
                <a:latin typeface="Calibri"/>
              </a:rPr>
              <a:t>LESSON 3 · TEACHER DEEP-DIVE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B5533C"/>
                </a:solidFill>
              </a:rPr>
              <a:t>饒恕不代表甚麼</a:t>
            </a:r>
          </a:p>
          <a:p>
            <a:r>
              <a:rPr sz="2000" i="1">
                <a:solidFill>
                  <a:srgbClr val="4C5A70"/>
                </a:solidFill>
              </a:rPr>
              <a:t>What Forgiveness Does NOT Mean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194560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1. 唔等於忘記 Not forgetting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2971800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2. 唔等於和好 Not reconciliation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3749039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3. 唔等於即刻信任 Not automatic trust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4526279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4. 唔等於縱容罪 Not excusing sin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5303520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5. 唔等於冇底線 Not staying unsafe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17920" y="2194560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6. 唔等於一次過嘅情緒 Not a one-time feeling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17920" y="2971800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7. 唔等於要等對方道歉 Not waiting for an apology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17920" y="3749039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8. 唔等於放棄法律追究 Not forgoing legal consequences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17920" y="4526279"/>
            <a:ext cx="5486400" cy="6858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500" b="1" i="0">
                <a:solidFill>
                  <a:srgbClr val="182233"/>
                </a:solidFill>
                <a:latin typeface="Calibri"/>
              </a:rPr>
              <a:t>9. 唔等於軟弱 Not weakness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035040"/>
            <a:ext cx="10972800" cy="4572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0" i="1">
                <a:solidFill>
                  <a:srgbClr val="7C8496"/>
                </a:solidFill>
                <a:latin typeface="Calibri"/>
              </a:rPr>
              <a:t>See Teaching Plan Part 5 for full detail — Keller, Forgive (2022); CBCD, "What Forgiveness Is Not"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BF7E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548640" y="365760"/>
            <a:ext cx="10972800" cy="36576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100" b="1" i="0">
                <a:solidFill>
                  <a:srgbClr val="E6B450"/>
                </a:solidFill>
                <a:latin typeface="Calibri"/>
              </a:rPr>
              <a:t>RESOURCES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48640" y="777240"/>
            <a:ext cx="109728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600" b="1">
                <a:solidFill>
                  <a:srgbClr val="182233"/>
                </a:solidFill>
              </a:rPr>
              <a:t>求助資源</a:t>
            </a:r>
          </a:p>
          <a:p>
            <a:r>
              <a:rPr sz="2000" i="1">
                <a:solidFill>
                  <a:srgbClr val="4C5A70"/>
                </a:solidFill>
              </a:rPr>
              <a:t>Help Resources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2286000"/>
            <a:ext cx="10972800" cy="228600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情緒通 18111（24h）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Open Up openup.hk（24/7）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明愛向晴熱線 18288（24h）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社會福利署熱線 2343 2255（24h）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防止虐待兒童會 2755 1122（一至五 9am–1pm）</a:t>
            </a:r>
          </a:p>
          <a:p>
            <a:pPr algn="l"/>
            <a:r>
              <a:rPr sz="1600" b="0" i="0">
                <a:solidFill>
                  <a:srgbClr val="182233"/>
                </a:solidFill>
                <a:latin typeface="Calibri"/>
              </a:rPr>
              <a:t>緊急：999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4937760"/>
            <a:ext cx="10972800" cy="7315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200" b="0" i="1">
                <a:solidFill>
                  <a:srgbClr val="B5533C"/>
                </a:solidFill>
                <a:latin typeface="Calibri"/>
              </a:rPr>
              <a:t>根據《強制舉報虐待兒童條例》（第650章，2026年1月20日生效），教師、社工、醫生等25類專業人士，</a:t>
            </a:r>
          </a:p>
          <a:p>
            <a:pPr algn="l"/>
            <a:r>
              <a:rPr sz="1200" b="0" i="1">
                <a:solidFill>
                  <a:srgbClr val="B5533C"/>
                </a:solidFill>
                <a:latin typeface="Calibri"/>
              </a:rPr>
              <a:t>如有合理理由相信兒童正在或有實際風險遭受嚴重虐待，均有法律責任舉報。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6446520"/>
            <a:ext cx="9601200" cy="274320"/>
          </a:xfrm>
          <a:prstGeom prst="rect">
            <a:avLst/>
          </a:prstGeom>
          <a:noFill/>
        </p:spPr>
        <p:txBody>
          <a:bodyPr wrap="square" lIns="45720" rIns="45720">
            <a:spAutoFit/>
          </a:bodyPr>
          <a:lstStyle/>
          <a:p>
            <a:pPr algn="l"/>
            <a:r>
              <a:rPr sz="1000" b="0" i="1">
                <a:solidFill>
                  <a:srgbClr val="7C8496"/>
                </a:solidFill>
                <a:latin typeface="Calibri"/>
              </a:rPr>
              <a:t>Reclaim2K · 信仰與公義 Faith &amp; Justice · F.5 Bible Unit 1 · Teacher Pack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