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64" r:id="rId16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 1 課完結時抽籤分組（9 個個案）；各組於第 2–3 課開首匯報，每組約 7 分鐘＋1 分鐘提問。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 1 課完結時用網頁「🎲 抽籤分組」分配個案。少於 10 組時，餘下個案由老師講解或作自學。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老師可用網頁第 5 課的「⭐ 評分板」即場記錄各組分數及頒發 🥇🥈🥉。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B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463040"/>
            <a:ext cx="1069848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E6B450"/>
                </a:solidFill>
                <a:latin typeface="Microsoft JhengHei"/>
                <a:ea typeface="Microsoft JhengHei"/>
              </a:rPr>
              <a:t>民間信仰與屬靈爭戰 · 分組匯報（第 2–3 課）</a:t>
            </a:r>
          </a:p>
          <a:p>
            <a:pPr algn="l">
              <a:spcAft>
                <a:spcPts val="600"/>
              </a:spcAft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</a:rPr>
              <a:t>華人民間宗教 vs 聖經真理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CDD9E6"/>
                </a:solidFill>
                <a:latin typeface="Microsoft JhengHei"/>
                <a:ea typeface="Microsoft JhengHei"/>
              </a:rPr>
              <a:t>Chinese Folk Religion vs Biblical Truth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FFF"/>
                </a:solidFill>
                <a:latin typeface="Microsoft JhengHei"/>
                <a:ea typeface="Microsoft JhengHei"/>
              </a:rPr>
              <a:t>分組匯報 · 自主學習 · 互動遊戲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E6B450"/>
                </a:solidFill>
                <a:latin typeface="Microsoft JhengHei"/>
                <a:ea typeface="Microsoft JhengHei"/>
              </a:rPr>
              <a:t>https://reclaim2k.org/spiritual-warfare-f4（🎤 分組匯報分頁）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E8B8B"/>
                </a:solidFill>
                <a:latin typeface="Microsoft JhengHei"/>
                <a:ea typeface="Microsoft JhengHei"/>
              </a:rPr>
              <a:t>學習目標 Learning goals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82233"/>
                </a:solidFill>
                <a:latin typeface="Microsoft JhengHei"/>
                <a:ea typeface="Microsoft JhengHei"/>
              </a:rPr>
              <a:t>今課我們要學會……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1064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4C5A70"/>
                </a:solidFill>
                <a:latin typeface="Microsoft JhengHei"/>
                <a:ea typeface="Microsoft JhengHei"/>
              </a:rPr>
              <a:t>By the end of this lesson I can…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828800"/>
            <a:ext cx="11064240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82233"/>
                </a:solidFill>
                <a:latin typeface="Microsoft JhengHei"/>
                <a:ea typeface="Microsoft JhengHei"/>
              </a:rPr>
              <a:t>1. 辨別民間宗教常見說法背後的思考陷阱（邏輯謬誤）。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4C5A70"/>
                </a:solidFill>
                <a:latin typeface="Microsoft JhengHei"/>
                <a:ea typeface="Microsoft JhengHei"/>
              </a:rPr>
              <a:t>   Spot the thinking traps behind common folk-religion claims.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82233"/>
                </a:solidFill>
                <a:latin typeface="Microsoft JhengHei"/>
                <a:ea typeface="Microsoft JhengHei"/>
              </a:rPr>
              <a:t>2. 以資料和聖經真理拆解迷思。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4C5A70"/>
                </a:solidFill>
                <a:latin typeface="Microsoft JhengHei"/>
                <a:ea typeface="Microsoft JhengHei"/>
              </a:rPr>
              <a:t>   Unpack myths with facts and Scripture.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82233"/>
                </a:solidFill>
                <a:latin typeface="Microsoft JhengHei"/>
                <a:ea typeface="Microsoft JhengHei"/>
              </a:rPr>
              <a:t>3. 以愛和尊重回應家人朋友——人不是敵人。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4C5A70"/>
                </a:solidFill>
                <a:latin typeface="Microsoft JhengHei"/>
                <a:ea typeface="Microsoft JhengHei"/>
              </a:rPr>
              <a:t>   Respond to family and friends with love and respect — the person is not the enemy.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82233"/>
                </a:solidFill>
                <a:latin typeface="Microsoft JhengHei"/>
                <a:ea typeface="Microsoft JhengHei"/>
              </a:rPr>
              <a:t>4. 分組合作，以短劇、片段和互動題作匯報。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4C5A70"/>
                </a:solidFill>
                <a:latin typeface="Microsoft JhengHei"/>
                <a:ea typeface="Microsoft JhengHei"/>
              </a:rPr>
              <a:t>   Work in groups to present with drama, clips and an interactive question.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華人民間宗教 vs 聖經真理 · 民間信仰與屬靈爭戰 第 5 課 · 中華傳道會劉永生中學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E8B8B"/>
                </a:solidFill>
                <a:latin typeface="Microsoft JhengHei"/>
                <a:ea typeface="Microsoft JhengHei"/>
              </a:rPr>
              <a:t>九個個案 · 匯報時間表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82233"/>
                </a:solidFill>
                <a:latin typeface="Microsoft JhengHei"/>
                <a:ea typeface="Microsoft JhengHei"/>
              </a:rPr>
              <a:t>九個個案：誰在哪一課匯報？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1064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4C5A70"/>
                </a:solidFill>
                <a:latin typeface="Microsoft JhengHei"/>
                <a:ea typeface="Microsoft JhengHei"/>
              </a:rPr>
              <a:t>Nine cases: who presents when?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21031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5B4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993392"/>
            <a:ext cx="1883664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5B4B8A"/>
                </a:solidFill>
                <a:latin typeface="Microsoft JhengHei"/>
                <a:ea typeface="Microsoft JhengHei"/>
              </a:rPr>
              <a:t>😴 個案 1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82233"/>
                </a:solidFill>
                <a:latin typeface="Microsoft JhengHei"/>
                <a:ea typeface="Microsoft JhengHei"/>
              </a:rPr>
              <a:t>鬼壓床</a:t>
            </a:r>
          </a:p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Sleep paralysis ("ghost pressing")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2E8B8B"/>
                </a:solidFill>
                <a:latin typeface="Microsoft JhengHei"/>
                <a:ea typeface="Microsoft JhengHei"/>
              </a:rPr>
              <a:t>第 2 課匯報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98064" y="1920240"/>
            <a:ext cx="21031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3F7A4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07792" y="1993392"/>
            <a:ext cx="1883664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3F7A4F"/>
                </a:solidFill>
                <a:latin typeface="Microsoft JhengHei"/>
                <a:ea typeface="Microsoft JhengHei"/>
              </a:rPr>
              <a:t>🐍 個案 2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82233"/>
                </a:solidFill>
                <a:latin typeface="Microsoft JhengHei"/>
                <a:ea typeface="Microsoft JhengHei"/>
              </a:rPr>
              <a:t>惡夢見蛇變鬼追</a:t>
            </a:r>
          </a:p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Nightmares: a snake turning into a ghost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2E8B8B"/>
                </a:solidFill>
                <a:latin typeface="Microsoft JhengHei"/>
                <a:ea typeface="Microsoft JhengHei"/>
              </a:rPr>
              <a:t>第 2 課匯報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47488" y="1920240"/>
            <a:ext cx="21031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4F6D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157216" y="1993392"/>
            <a:ext cx="1883664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4F6D8A"/>
                </a:solidFill>
                <a:latin typeface="Microsoft JhengHei"/>
                <a:ea typeface="Microsoft JhengHei"/>
              </a:rPr>
              <a:t>🕊️ 個案 3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82233"/>
                </a:solidFill>
                <a:latin typeface="Microsoft JhengHei"/>
                <a:ea typeface="Microsoft JhengHei"/>
              </a:rPr>
              <a:t>親人過身後「返嚟」</a:t>
            </a:r>
          </a:p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A deceased relative "coming back"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2E8B8B"/>
                </a:solidFill>
                <a:latin typeface="Microsoft JhengHei"/>
                <a:ea typeface="Microsoft JhengHei"/>
              </a:rPr>
              <a:t>第 2 課匯報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96912" y="1920240"/>
            <a:ext cx="21031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8A5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06640" y="1993392"/>
            <a:ext cx="1883664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8A5A2E"/>
                </a:solidFill>
                <a:latin typeface="Microsoft JhengHei"/>
                <a:ea typeface="Microsoft JhengHei"/>
              </a:rPr>
              <a:t>🧿 個案 4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82233"/>
                </a:solidFill>
                <a:latin typeface="Microsoft JhengHei"/>
                <a:ea typeface="Microsoft JhengHei"/>
              </a:rPr>
              <a:t>算命與好靈驗的術士</a:t>
            </a:r>
          </a:p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Fortune-telling and "accurate" masters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2E8B8B"/>
                </a:solidFill>
                <a:latin typeface="Microsoft JhengHei"/>
                <a:ea typeface="Microsoft JhengHei"/>
              </a:rPr>
              <a:t>第 2 課匯報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546336" y="1920240"/>
            <a:ext cx="21031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B553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56064" y="1993392"/>
            <a:ext cx="1883664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5533C"/>
                </a:solidFill>
                <a:latin typeface="Microsoft JhengHei"/>
                <a:ea typeface="Microsoft JhengHei"/>
              </a:rPr>
              <a:t>🕯️ 個案 5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82233"/>
                </a:solidFill>
                <a:latin typeface="Microsoft JhengHei"/>
                <a:ea typeface="Microsoft JhengHei"/>
              </a:rPr>
              <a:t>祭祖與燒紙錢</a:t>
            </a:r>
          </a:p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Ancestor rites &amp; paper offerings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2E8B8B"/>
                </a:solidFill>
                <a:latin typeface="Microsoft JhengHei"/>
                <a:ea typeface="Microsoft JhengHei"/>
              </a:rPr>
              <a:t>第 3 課匯報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60520"/>
            <a:ext cx="21031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5E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8368" y="4233672"/>
            <a:ext cx="1883664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2E5E8B"/>
                </a:solidFill>
                <a:latin typeface="Microsoft JhengHei"/>
                <a:ea typeface="Microsoft JhengHei"/>
              </a:rPr>
              <a:t>👻 個案 6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82233"/>
                </a:solidFill>
                <a:latin typeface="Microsoft JhengHei"/>
                <a:ea typeface="Microsoft JhengHei"/>
              </a:rPr>
              <a:t>農曆七月鬼節</a:t>
            </a:r>
          </a:p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The Hungry Ghost month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2E8B8B"/>
                </a:solidFill>
                <a:latin typeface="Microsoft JhengHei"/>
                <a:ea typeface="Microsoft JhengHei"/>
              </a:rPr>
              <a:t>第 3 課匯報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98064" y="4160520"/>
            <a:ext cx="21031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8B2E4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07792" y="4233672"/>
            <a:ext cx="1883664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8B2E4F"/>
                </a:solidFill>
                <a:latin typeface="Microsoft JhengHei"/>
                <a:ea typeface="Microsoft JhengHei"/>
              </a:rPr>
              <a:t>🎴 個案 7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82233"/>
                </a:solidFill>
                <a:latin typeface="Microsoft JhengHei"/>
                <a:ea typeface="Microsoft JhengHei"/>
              </a:rPr>
              <a:t>靈異接觸、神打與求財</a:t>
            </a:r>
          </a:p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Spirit contact, spirit-boxing &amp; luck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2E8B8B"/>
                </a:solidFill>
                <a:latin typeface="Microsoft JhengHei"/>
                <a:ea typeface="Microsoft JhengHei"/>
              </a:rPr>
              <a:t>第 3 課匯報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47488" y="4160520"/>
            <a:ext cx="21031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8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157216" y="4233672"/>
            <a:ext cx="1883664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2E8B6B"/>
                </a:solidFill>
                <a:latin typeface="Microsoft JhengHei"/>
                <a:ea typeface="Microsoft JhengHei"/>
              </a:rPr>
              <a:t>🧭 個案 8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82233"/>
                </a:solidFill>
                <a:latin typeface="Microsoft JhengHei"/>
                <a:ea typeface="Microsoft JhengHei"/>
              </a:rPr>
              <a:t>搬屋、裝修與風水</a:t>
            </a:r>
          </a:p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Moving house &amp; feng shui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2E8B8B"/>
                </a:solidFill>
                <a:latin typeface="Microsoft JhengHei"/>
                <a:ea typeface="Microsoft JhengHei"/>
              </a:rPr>
              <a:t>第 3 課匯報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296912" y="4160520"/>
            <a:ext cx="21031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92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06640" y="4233672"/>
            <a:ext cx="1883664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922A"/>
                </a:solidFill>
                <a:latin typeface="Microsoft JhengHei"/>
                <a:ea typeface="Microsoft JhengHei"/>
              </a:rPr>
              <a:t>🏮 個案 9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82233"/>
                </a:solidFill>
                <a:latin typeface="Microsoft JhengHei"/>
                <a:ea typeface="Microsoft JhengHei"/>
              </a:rPr>
              <a:t>多神崇拜與神仙菩薩</a:t>
            </a:r>
          </a:p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Many gods, saints &amp; deities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2E8B8B"/>
                </a:solidFill>
                <a:latin typeface="Microsoft JhengHei"/>
                <a:ea typeface="Microsoft JhengHei"/>
              </a:rPr>
              <a:t>第 3 課匯報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4652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華人民間宗教 vs 聖經真理 · 民間信仰與屬靈爭戰 第 5 課 · 中華傳道會劉永生中學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E8B8B"/>
                </a:solidFill>
                <a:latin typeface="Microsoft JhengHei"/>
                <a:ea typeface="Microsoft JhengHei"/>
              </a:rPr>
              <a:t>匯報藍圖 Presentation blueprint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82233"/>
                </a:solidFill>
                <a:latin typeface="Microsoft JhengHei"/>
                <a:ea typeface="Microsoft JhengHei"/>
              </a:rPr>
              <a:t>TRUTH 五步（約 7 分鐘）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1064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4C5A70"/>
                </a:solidFill>
                <a:latin typeface="Microsoft JhengHei"/>
                <a:ea typeface="Microsoft JhengHei"/>
              </a:rPr>
              <a:t>The TRUTH five steps (about 7 minutes)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210312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2011680"/>
            <a:ext cx="1828800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4400" b="1">
                <a:solidFill>
                  <a:srgbClr val="2E8B8B"/>
                </a:solidFill>
                <a:latin typeface="Microsoft JhengHei"/>
                <a:ea typeface="Microsoft JhengHei"/>
              </a:rPr>
              <a:t>T</a:t>
            </a:r>
          </a:p>
          <a:p>
            <a:pPr algn="ctr">
              <a:spcAft>
                <a:spcPts val="600"/>
              </a:spcAft>
            </a:pPr>
            <a:r>
              <a:rPr sz="1800" b="1">
                <a:solidFill>
                  <a:srgbClr val="182233"/>
                </a:solidFill>
                <a:latin typeface="Microsoft JhengHei"/>
                <a:ea typeface="Microsoft JhengHei"/>
              </a:rPr>
              <a:t>情境短劇</a:t>
            </a:r>
          </a:p>
          <a:p>
            <a:pPr algn="ctr">
              <a:spcAft>
                <a:spcPts val="600"/>
              </a:spcAft>
            </a:pPr>
            <a:r>
              <a:rPr sz="1100" b="0">
                <a:solidFill>
                  <a:srgbClr val="4C5A70"/>
                </a:solidFill>
                <a:latin typeface="Microsoft JhengHei"/>
                <a:ea typeface="Microsoft JhengHei"/>
              </a:rPr>
              <a:t>Tell the scene</a:t>
            </a:r>
          </a:p>
          <a:p>
            <a:pPr algn="ctr">
              <a:spcAft>
                <a:spcPts val="600"/>
              </a:spcAft>
            </a:pPr>
            <a:r>
              <a:rPr sz="1400" b="1">
                <a:solidFill>
                  <a:srgbClr val="2E8B8B"/>
                </a:solidFill>
                <a:latin typeface="Microsoft JhengHei"/>
                <a:ea typeface="Microsoft JhengHei"/>
              </a:rPr>
              <a:t>1 分鐘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82233"/>
                </a:solidFill>
                <a:latin typeface="Microsoft JhengHei"/>
                <a:ea typeface="Microsoft JhengHei"/>
              </a:rPr>
              <a:t>演出學生面對的真實處境（用「學生心聲」作開場）。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98064" y="1920240"/>
            <a:ext cx="210312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35224" y="2011680"/>
            <a:ext cx="1828800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4400" b="1">
                <a:solidFill>
                  <a:srgbClr val="2E8B8B"/>
                </a:solidFill>
                <a:latin typeface="Microsoft JhengHei"/>
                <a:ea typeface="Microsoft JhengHei"/>
              </a:rPr>
              <a:t>R</a:t>
            </a:r>
          </a:p>
          <a:p>
            <a:pPr algn="ctr">
              <a:spcAft>
                <a:spcPts val="600"/>
              </a:spcAft>
            </a:pPr>
            <a:r>
              <a:rPr sz="1800" b="1">
                <a:solidFill>
                  <a:srgbClr val="182233"/>
                </a:solidFill>
                <a:latin typeface="Microsoft JhengHei"/>
                <a:ea typeface="Microsoft JhengHei"/>
              </a:rPr>
              <a:t>揭示迷思</a:t>
            </a:r>
          </a:p>
          <a:p>
            <a:pPr algn="ctr">
              <a:spcAft>
                <a:spcPts val="600"/>
              </a:spcAft>
            </a:pPr>
            <a:r>
              <a:rPr sz="1100" b="0">
                <a:solidFill>
                  <a:srgbClr val="4C5A70"/>
                </a:solidFill>
                <a:latin typeface="Microsoft JhengHei"/>
                <a:ea typeface="Microsoft JhengHei"/>
              </a:rPr>
              <a:t>Reveal the myth</a:t>
            </a:r>
          </a:p>
          <a:p>
            <a:pPr algn="ctr">
              <a:spcAft>
                <a:spcPts val="600"/>
              </a:spcAft>
            </a:pPr>
            <a:r>
              <a:rPr sz="1400" b="1">
                <a:solidFill>
                  <a:srgbClr val="2E8B8B"/>
                </a:solidFill>
                <a:latin typeface="Microsoft JhengHei"/>
                <a:ea typeface="Microsoft JhengHei"/>
              </a:rPr>
              <a:t>1 分鐘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82233"/>
                </a:solidFill>
                <a:latin typeface="Microsoft JhengHei"/>
                <a:ea typeface="Microsoft JhengHei"/>
              </a:rPr>
              <a:t>說出背後的信念，並指出思考陷阱（邏輯謬誤）。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47488" y="1920240"/>
            <a:ext cx="210312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184648" y="2011680"/>
            <a:ext cx="1828800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4400" b="1">
                <a:solidFill>
                  <a:srgbClr val="2E8B8B"/>
                </a:solidFill>
                <a:latin typeface="Microsoft JhengHei"/>
                <a:ea typeface="Microsoft JhengHei"/>
              </a:rPr>
              <a:t>U</a:t>
            </a:r>
          </a:p>
          <a:p>
            <a:pPr algn="ctr">
              <a:spcAft>
                <a:spcPts val="600"/>
              </a:spcAft>
            </a:pPr>
            <a:r>
              <a:rPr sz="1800" b="1">
                <a:solidFill>
                  <a:srgbClr val="182233"/>
                </a:solidFill>
                <a:latin typeface="Microsoft JhengHei"/>
                <a:ea typeface="Microsoft JhengHei"/>
              </a:rPr>
              <a:t>拆解真相</a:t>
            </a:r>
          </a:p>
          <a:p>
            <a:pPr algn="ctr">
              <a:spcAft>
                <a:spcPts val="600"/>
              </a:spcAft>
            </a:pPr>
            <a:r>
              <a:rPr sz="1100" b="0">
                <a:solidFill>
                  <a:srgbClr val="4C5A70"/>
                </a:solidFill>
                <a:latin typeface="Microsoft JhengHei"/>
                <a:ea typeface="Microsoft JhengHei"/>
              </a:rPr>
              <a:t>Uncover the facts</a:t>
            </a:r>
          </a:p>
          <a:p>
            <a:pPr algn="ctr">
              <a:spcAft>
                <a:spcPts val="600"/>
              </a:spcAft>
            </a:pPr>
            <a:r>
              <a:rPr sz="1400" b="1">
                <a:solidFill>
                  <a:srgbClr val="2E8B8B"/>
                </a:solidFill>
                <a:latin typeface="Microsoft JhengHei"/>
                <a:ea typeface="Microsoft JhengHei"/>
              </a:rPr>
              <a:t>2 分鐘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82233"/>
                </a:solidFill>
                <a:latin typeface="Microsoft JhengHei"/>
                <a:ea typeface="Microsoft JhengHei"/>
              </a:rPr>
              <a:t>用資料和一段不超過 90 秒的影片片段拆解迷思。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96912" y="1920240"/>
            <a:ext cx="210312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34072" y="2011680"/>
            <a:ext cx="1828800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4400" b="1">
                <a:solidFill>
                  <a:srgbClr val="2E8B8B"/>
                </a:solidFill>
                <a:latin typeface="Microsoft JhengHei"/>
                <a:ea typeface="Microsoft JhengHei"/>
              </a:rPr>
              <a:t>T</a:t>
            </a:r>
          </a:p>
          <a:p>
            <a:pPr algn="ctr">
              <a:spcAft>
                <a:spcPts val="600"/>
              </a:spcAft>
            </a:pPr>
            <a:r>
              <a:rPr sz="1800" b="1">
                <a:solidFill>
                  <a:srgbClr val="182233"/>
                </a:solidFill>
                <a:latin typeface="Microsoft JhengHei"/>
                <a:ea typeface="Microsoft JhengHei"/>
              </a:rPr>
              <a:t>聖經真理</a:t>
            </a:r>
          </a:p>
          <a:p>
            <a:pPr algn="ctr">
              <a:spcAft>
                <a:spcPts val="600"/>
              </a:spcAft>
            </a:pPr>
            <a:r>
              <a:rPr sz="1100" b="0">
                <a:solidFill>
                  <a:srgbClr val="4C5A70"/>
                </a:solidFill>
                <a:latin typeface="Microsoft JhengHei"/>
                <a:ea typeface="Microsoft JhengHei"/>
              </a:rPr>
              <a:t>Truth from Scripture</a:t>
            </a:r>
          </a:p>
          <a:p>
            <a:pPr algn="ctr">
              <a:spcAft>
                <a:spcPts val="600"/>
              </a:spcAft>
            </a:pPr>
            <a:r>
              <a:rPr sz="1400" b="1">
                <a:solidFill>
                  <a:srgbClr val="2E8B8B"/>
                </a:solidFill>
                <a:latin typeface="Microsoft JhengHei"/>
                <a:ea typeface="Microsoft JhengHei"/>
              </a:rPr>
              <a:t>1 分鐘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82233"/>
                </a:solidFill>
                <a:latin typeface="Microsoft JhengHei"/>
                <a:ea typeface="Microsoft JhengHei"/>
              </a:rPr>
              <a:t>逐字朗讀一至兩節經文（和合本），解釋與情境的關係。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546336" y="1920240"/>
            <a:ext cx="210312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83496" y="2011680"/>
            <a:ext cx="1828800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4400" b="1">
                <a:solidFill>
                  <a:srgbClr val="2E8B8B"/>
                </a:solidFill>
                <a:latin typeface="Microsoft JhengHei"/>
                <a:ea typeface="Microsoft JhengHei"/>
              </a:rPr>
              <a:t>H</a:t>
            </a:r>
          </a:p>
          <a:p>
            <a:pPr algn="ctr">
              <a:spcAft>
                <a:spcPts val="600"/>
              </a:spcAft>
            </a:pPr>
            <a:r>
              <a:rPr sz="1800" b="1">
                <a:solidFill>
                  <a:srgbClr val="182233"/>
                </a:solidFill>
                <a:latin typeface="Microsoft JhengHei"/>
                <a:ea typeface="Microsoft JhengHei"/>
              </a:rPr>
              <a:t>溫柔回應＋全班互動</a:t>
            </a:r>
          </a:p>
          <a:p>
            <a:pPr algn="ctr">
              <a:spcAft>
                <a:spcPts val="600"/>
              </a:spcAft>
            </a:pPr>
            <a:r>
              <a:rPr sz="1100" b="0">
                <a:solidFill>
                  <a:srgbClr val="4C5A70"/>
                </a:solidFill>
                <a:latin typeface="Microsoft JhengHei"/>
                <a:ea typeface="Microsoft JhengHei"/>
              </a:rPr>
              <a:t>Heart response + class interaction</a:t>
            </a:r>
          </a:p>
          <a:p>
            <a:pPr algn="ctr">
              <a:spcAft>
                <a:spcPts val="600"/>
              </a:spcAft>
            </a:pPr>
            <a:r>
              <a:rPr sz="1400" b="1">
                <a:solidFill>
                  <a:srgbClr val="2E8B8B"/>
                </a:solidFill>
                <a:latin typeface="Microsoft JhengHei"/>
                <a:ea typeface="Microsoft JhengHei"/>
              </a:rPr>
              <a:t>2 分鐘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82233"/>
                </a:solidFill>
                <a:latin typeface="Microsoft JhengHei"/>
                <a:ea typeface="Microsoft JhengHei"/>
              </a:rPr>
              <a:t>示範如何以愛回應家人或朋友，再帶全班玩一條互動題。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4652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華人民間宗教 vs 聖經真理 · 民間信仰與屬靈爭戰 第 5 課 · 中華傳道會劉永生中學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E8B8B"/>
                </a:solidFill>
                <a:latin typeface="Microsoft JhengHei"/>
                <a:ea typeface="Microsoft JhengHei"/>
              </a:rPr>
              <a:t>角色分工 Roles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82233"/>
                </a:solidFill>
                <a:latin typeface="Microsoft JhengHei"/>
                <a:ea typeface="Microsoft JhengHei"/>
              </a:rPr>
              <a:t>每位組員都有任務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1064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4C5A70"/>
                </a:solidFill>
                <a:latin typeface="Microsoft JhengHei"/>
                <a:ea typeface="Microsoft JhengHei"/>
              </a:rPr>
              <a:t>Everyone has a job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32004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82233"/>
                </a:solidFill>
                <a:latin typeface="Microsoft JhengHei"/>
                <a:ea typeface="Microsoft JhengHei"/>
              </a:rPr>
              <a:t>🎬 主持／導演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4C5A70"/>
                </a:solidFill>
                <a:latin typeface="Microsoft JhengHei"/>
                <a:ea typeface="Microsoft JhengHei"/>
              </a:rPr>
              <a:t>Host / director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82233"/>
                </a:solidFill>
                <a:latin typeface="Microsoft JhengHei"/>
                <a:ea typeface="Microsoft JhengHei"/>
              </a:rPr>
              <a:t>串連整個匯報，控制時間。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79" y="192024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80559" y="2011680"/>
            <a:ext cx="32004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82233"/>
                </a:solidFill>
                <a:latin typeface="Microsoft JhengHei"/>
                <a:ea typeface="Microsoft JhengHei"/>
              </a:rPr>
              <a:t>🎭 演員（2 人）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4C5A70"/>
                </a:solidFill>
                <a:latin typeface="Microsoft JhengHei"/>
                <a:ea typeface="Microsoft JhengHei"/>
              </a:rPr>
              <a:t>Actors (2)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82233"/>
                </a:solidFill>
                <a:latin typeface="Microsoft JhengHei"/>
                <a:ea typeface="Microsoft JhengHei"/>
              </a:rPr>
              <a:t>演出情境短劇及溫柔回應。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19" y="192024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9" y="2011680"/>
            <a:ext cx="32004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82233"/>
                </a:solidFill>
                <a:latin typeface="Microsoft JhengHei"/>
                <a:ea typeface="Microsoft JhengHei"/>
              </a:rPr>
              <a:t>🔍 真相偵探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4C5A70"/>
                </a:solidFill>
                <a:latin typeface="Microsoft JhengHei"/>
                <a:ea typeface="Microsoft JhengHei"/>
              </a:rPr>
              <a:t>Truth detective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82233"/>
                </a:solidFill>
                <a:latin typeface="Microsoft JhengHei"/>
                <a:ea typeface="Microsoft JhengHei"/>
              </a:rPr>
              <a:t>整理資料、選片段、拆解迷思。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11480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4206240"/>
            <a:ext cx="32004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82233"/>
                </a:solidFill>
                <a:latin typeface="Microsoft JhengHei"/>
                <a:ea typeface="Microsoft JhengHei"/>
              </a:rPr>
              <a:t>📖 經文守護者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4C5A70"/>
                </a:solidFill>
                <a:latin typeface="Microsoft JhengHei"/>
                <a:ea typeface="Microsoft JhengHei"/>
              </a:rPr>
              <a:t>Scripture keeper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82233"/>
                </a:solidFill>
                <a:latin typeface="Microsoft JhengHei"/>
                <a:ea typeface="Microsoft JhengHei"/>
              </a:rPr>
              <a:t>逐字朗讀經文並解釋。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79" y="411480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80559" y="4206240"/>
            <a:ext cx="32004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82233"/>
                </a:solidFill>
                <a:latin typeface="Microsoft JhengHei"/>
                <a:ea typeface="Microsoft JhengHei"/>
              </a:rPr>
              <a:t>🎮 互動官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4C5A70"/>
                </a:solidFill>
                <a:latin typeface="Microsoft JhengHei"/>
                <a:ea typeface="Microsoft JhengHei"/>
              </a:rPr>
              <a:t>Interaction lead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82233"/>
                </a:solidFill>
                <a:latin typeface="Microsoft JhengHei"/>
                <a:ea typeface="Microsoft JhengHei"/>
              </a:rPr>
              <a:t>帶全班玩互動題或投票。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19" y="411480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599" y="4206240"/>
            <a:ext cx="32004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82233"/>
                </a:solidFill>
                <a:latin typeface="Microsoft JhengHei"/>
                <a:ea typeface="Microsoft JhengHei"/>
              </a:rPr>
              <a:t>🎨 設計師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4C5A70"/>
                </a:solidFill>
                <a:latin typeface="Microsoft JhengHei"/>
                <a:ea typeface="Microsoft JhengHei"/>
              </a:rPr>
              <a:t>Designer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82233"/>
                </a:solidFill>
                <a:latin typeface="Microsoft JhengHei"/>
                <a:ea typeface="Microsoft JhengHei"/>
              </a:rPr>
              <a:t>負責簡報設計與視覺效果。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4652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華人民間宗教 vs 聖經真理 · 民間信仰與屬靈爭戰 第 5 課 · 中華傳道會劉永生中學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E8B8B"/>
                </a:solidFill>
                <a:latin typeface="Microsoft JhengHei"/>
                <a:ea typeface="Microsoft JhengHei"/>
              </a:rPr>
              <a:t>評分準則 Rubric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82233"/>
                </a:solidFill>
                <a:latin typeface="Microsoft JhengHei"/>
                <a:ea typeface="Microsoft JhengHei"/>
              </a:rPr>
              <a:t>同儕互評：每項 1–5 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1064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4C5A70"/>
                </a:solidFill>
                <a:latin typeface="Microsoft JhengHei"/>
                <a:ea typeface="Microsoft JhengHei"/>
              </a:rPr>
              <a:t>Peer score: 1–5 per criterion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20240"/>
          <a:ext cx="1106424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6492240"/>
                <a:gridCol w="1828800"/>
              </a:tblGrid>
              <a:tr h="768096"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準則 Criterion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表現指標 What we look 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分數 Score</a:t>
                      </a:r>
                    </a:p>
                  </a:txBody>
                  <a:tcPr/>
                </a:tc>
              </a:tr>
              <a:tr h="768096"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真相拆解</a:t>
                      </a:r>
                    </a:p>
                    <a:p>
                      <a:r>
                        <a:rPr sz="1500">
                          <a:latin typeface="Microsoft JhengHei"/>
                        </a:rPr>
                        <a:t>Unpacking the myth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資料準確、能指出思考陷阱、片段精簡切題。</a:t>
                      </a:r>
                    </a:p>
                    <a:p>
                      <a:r>
                        <a:rPr sz="1500">
                          <a:latin typeface="Microsoft JhengHei"/>
                        </a:rPr>
                        <a:t>Accurate facts, names the thinking trap, clip short and relevant.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☆☆☆☆☆</a:t>
                      </a:r>
                    </a:p>
                  </a:txBody>
                  <a:tcPr/>
                </a:tc>
              </a:tr>
              <a:tr h="768096"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聖經運用</a:t>
                      </a:r>
                    </a:p>
                    <a:p>
                      <a:r>
                        <a:rPr sz="1500">
                          <a:latin typeface="Microsoft JhengHei"/>
                        </a:rPr>
                        <a:t>Use of Scripture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經文逐字正確，並清楚連繫情境。</a:t>
                      </a:r>
                    </a:p>
                    <a:p>
                      <a:r>
                        <a:rPr sz="1500">
                          <a:latin typeface="Microsoft JhengHei"/>
                        </a:rPr>
                        <a:t>Verses quoted exactly and clearly applied.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☆☆☆☆☆</a:t>
                      </a:r>
                    </a:p>
                  </a:txBody>
                  <a:tcPr/>
                </a:tc>
              </a:tr>
              <a:tr h="768096"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表達與創意</a:t>
                      </a:r>
                    </a:p>
                    <a:p>
                      <a:r>
                        <a:rPr sz="1500">
                          <a:latin typeface="Microsoft JhengHei"/>
                        </a:rPr>
                        <a:t>Delivery &amp; creativity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短劇生動、簡報清晰、準時完成。</a:t>
                      </a:r>
                    </a:p>
                    <a:p>
                      <a:r>
                        <a:rPr sz="1500">
                          <a:latin typeface="Microsoft JhengHei"/>
                        </a:rPr>
                        <a:t>Lively scene, clear slides, on time.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☆☆☆☆☆</a:t>
                      </a:r>
                    </a:p>
                  </a:txBody>
                  <a:tcPr/>
                </a:tc>
              </a:tr>
              <a:tr h="768096"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溫柔回應</a:t>
                      </a:r>
                    </a:p>
                    <a:p>
                      <a:r>
                        <a:rPr sz="1500">
                          <a:latin typeface="Microsoft JhengHei"/>
                        </a:rPr>
                        <a:t>Gentle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尊重家人、「人不是敵人」，回應既溫柔又堅定。</a:t>
                      </a:r>
                    </a:p>
                    <a:p>
                      <a:r>
                        <a:rPr sz="1500">
                          <a:latin typeface="Microsoft JhengHei"/>
                        </a:rPr>
                        <a:t>Respects family ("the person is not the enemy"); gentle yet firm.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Microsoft JhengHei"/>
                        </a:rPr>
                        <a:t>☆☆☆☆☆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644652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華人民間宗教 vs 聖經真理 · 民間信仰與屬靈爭戰 第 5 課 · 中華傳道會劉永生中學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E8B8B"/>
                </a:solidFill>
                <a:latin typeface="Microsoft JhengHei"/>
                <a:ea typeface="Microsoft JhengHei"/>
              </a:rPr>
              <a:t>片段守則 Clip rules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82233"/>
                </a:solidFill>
                <a:latin typeface="Microsoft JhengHei"/>
                <a:ea typeface="Microsoft JhengHei"/>
              </a:rPr>
              <a:t>🎬 只播片段，不播全片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1064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4C5A70"/>
                </a:solidFill>
                <a:latin typeface="Microsoft JhengHei"/>
                <a:ea typeface="Microsoft JhengHei"/>
              </a:rPr>
              <a:t>Clips only — never the whole video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828800"/>
            <a:ext cx="11064240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82233"/>
                </a:solidFill>
                <a:latin typeface="Microsoft JhengHei"/>
                <a:ea typeface="Microsoft JhengHei"/>
              </a:rPr>
              <a:t>• 每組最多一段片段，不超過 90 秒。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4C5A70"/>
                </a:solidFill>
                <a:latin typeface="Microsoft JhengHei"/>
                <a:ea typeface="Microsoft JhengHei"/>
              </a:rPr>
              <a:t>  One clip per group, 90 seconds or less.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82233"/>
                </a:solidFill>
                <a:latin typeface="Microsoft JhengHei"/>
                <a:ea typeface="Microsoft JhengHei"/>
              </a:rPr>
              <a:t>• 用網頁「✂️ 片段製作器」設定開始及結束時間，匯報前先試播。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4C5A70"/>
                </a:solidFill>
                <a:latin typeface="Microsoft JhengHei"/>
                <a:ea typeface="Microsoft JhengHei"/>
              </a:rPr>
              <a:t>  Use the Clip Maker to set start/end; test before presenting.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82233"/>
                </a:solidFill>
                <a:latin typeface="Microsoft JhengHei"/>
                <a:ea typeface="Microsoft JhengHei"/>
              </a:rPr>
              <a:t>• 引用講員說法時，說明是誰的觀點；傳說要標明是傳說。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4C5A70"/>
                </a:solidFill>
                <a:latin typeface="Microsoft JhengHei"/>
                <a:ea typeface="Microsoft JhengHei"/>
              </a:rPr>
              <a:t>  Say whose view a claim is; label legends as legends.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82233"/>
                </a:solidFill>
                <a:latin typeface="Microsoft JhengHei"/>
                <a:ea typeface="Microsoft JhengHei"/>
              </a:rPr>
              <a:t>• 不播放驚嚇或渲染靈異的片段；尊重其他宗教的人。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4C5A70"/>
                </a:solidFill>
                <a:latin typeface="Microsoft JhengHei"/>
                <a:ea typeface="Microsoft JhengHei"/>
              </a:rPr>
              <a:t>  No frightening or sensational clips; respect people of other faiths.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華人民間宗教 vs 聖經真理 · 民間信仰與屬靈爭戰 第 5 課 · 中華傳道會劉永生中學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E8B8B"/>
                </a:solidFill>
                <a:latin typeface="Microsoft JhengHei"/>
                <a:ea typeface="Microsoft JhengHei"/>
              </a:rPr>
              <a:t>出口卡 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82233"/>
                </a:solidFill>
                <a:latin typeface="Microsoft JhengHei"/>
                <a:ea typeface="Microsoft JhengHei"/>
              </a:rPr>
              <a:t>今天我學會……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1064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4C5A70"/>
                </a:solidFill>
                <a:latin typeface="Microsoft JhengHei"/>
                <a:ea typeface="Microsoft JhengHei"/>
              </a:rPr>
              <a:t>Today I learned…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828800"/>
            <a:ext cx="11064240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82233"/>
                </a:solidFill>
                <a:latin typeface="Microsoft JhengHei"/>
                <a:ea typeface="Microsoft JhengHei"/>
              </a:rPr>
              <a:t>1. 一個我今天認識的思考陷阱：＿＿＿＿＿＿＿＿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82233"/>
                </a:solidFill>
                <a:latin typeface="Microsoft JhengHei"/>
                <a:ea typeface="Microsoft JhengHei"/>
              </a:rPr>
              <a:t>2. 一節我想記住的經文：＿＿＿＿＿＿＿＿</a:t>
            </a:r>
          </a:p>
          <a:p>
            <a:pPr algn="l">
              <a:spcAft>
                <a:spcPts val="600"/>
              </a:spcAft>
            </a:pPr>
            <a:r>
              <a:rPr sz="2200" b="0">
                <a:solidFill>
                  <a:srgbClr val="182233"/>
                </a:solidFill>
                <a:latin typeface="Microsoft JhengHei"/>
                <a:ea typeface="Microsoft JhengHei"/>
              </a:rPr>
              <a:t>3. 下次家人或朋友問我時，我會這樣溫柔回應：＿＿＿＿＿＿＿＿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4C5A70"/>
                </a:solidFill>
                <a:latin typeface="Microsoft JhengHei"/>
                <a:ea typeface="Microsoft JhengHei"/>
              </a:rPr>
              <a:t>如這些話題令你感到不安或困擾，請主動找你信任的基督教／天主教老師、校牧或其他基督徒傾談並一同禱告。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4C5A70"/>
                </a:solidFill>
                <a:latin typeface="Microsoft JhengHei"/>
                <a:ea typeface="Microsoft JhengHei"/>
              </a:rPr>
              <a:t>華人民間宗教 vs 聖經真理 · 民間信仰與屬靈爭戰 第 5 課 · 中華傳道會劉永生中學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A4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320040"/>
            <a:ext cx="10972527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9A4A2E"/>
                </a:solidFill>
              </a:rPr>
              <a:t>⚠ 使用須知：適用對象及尊重父母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84" y="1143000"/>
            <a:ext cx="10972527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本單元（包括教案、課堂教材、學生工作紙、簡報、《校園靈異事件簿》影片及 3D 遊戲）只適用於基督教／天主教中學，由老師在宗教教育課堂內帶領使用。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・不適用於小學生。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・不適用於容易感到恐懼或不安的學生：老師應預先了解學生情況，並容許學生隨時停止參與或改為進行其他學習活動。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・不適用於非基督教／非天主教學校。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本單元並非要製造家庭衝突。老師須教導學生尊重父母的宗教信仰，以愛心跟從家中的做法；鼓勵學生與父母傾談，尊重並在主內愛及孝敬父母（「當孝敬父母」，出埃及記 20:12）。如學生的信仰觀點與家人不同，應以禱告和愛心回應，切勿爭拗或對抗。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This unit (lesson plans, lesson materials, student worksheets, slides, the "Campus Unseen Files" videos and the 3D games) is only for teacher-led religious-education lessons in Christian / Catholic secondary schools.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• Not for primary students.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• Not for students who are easily frightened or distressed: teachers should know their students beforehand and let any student stop at any time or do another learning activity.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• Not for non-Christian / non-Catholic schools.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This unit is not meant to create conflict in families. Teachers must teach students to respect their parents' religion and to follow their family's practices with love; students are encouraged to talk with their parents and to respect, love and honour their parents in the Lord ("Honour your father and your mother", Exodus 20:12). Where a student's beliefs differ from the family's, respond with prayer and love — never with argument or confrontation.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