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89" r:id="rId40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899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民間信仰與屬靈爭戰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651760"/>
            <a:ext cx="107899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Microsoft JhengHei"/>
              </a:rPr>
              <a:t>學生工作紙 · 答案（第 1–5 課）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931920"/>
            <a:ext cx="107899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CDD9E6"/>
                </a:solidFill>
                <a:latin typeface="Microsoft JhengHei"/>
              </a:rPr>
              <a:t>紅色字＝填充答案　·　經文：和合本（逐字）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7899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400" b="1">
                <a:solidFill>
                  <a:srgbClr val="B8860B"/>
                </a:solidFill>
                <a:latin typeface="Microsoft JhengHei"/>
              </a:rPr>
              <a:t>第 1 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834640"/>
            <a:ext cx="107899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Microsoft JhengHei"/>
              </a:rPr>
              <a:t>鬼魔真面目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CDD9E6"/>
                </a:solidFill>
                <a:latin typeface="Microsoft JhengHei"/>
              </a:rPr>
              <a:t>What Demons Really Are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5715000"/>
            <a:ext cx="10972525" cy="1005840"/>
          </a:xfrm>
          <a:prstGeom prst="roundRect">
            <a:avLst/>
          </a:prstGeom>
          <a:solidFill>
            <a:srgbClr val="FDF1E7"/>
          </a:solidFill>
          <a:ln>
            <a:solidFill>
              <a:srgbClr val="9A4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>
                <a:solidFill>
                  <a:srgbClr val="1E293B"/>
                </a:solidFill>
              </a:rPr>
              <a:t>💛 溫馨提示：本課從基督教信仰的角度出發。請尊重父母的宗教信仰，以愛心跟從家中的做法；有疑問時先與父母傾談，尊重並在主內愛及孝敬父母（「當孝敬父母」，出 20:12）。本課不是要你與家人爭拗。如感到害怕或不安，可隨時告訴老師並停止參與。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1 課 · 鬼魔真面目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金句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417320"/>
            <a:ext cx="11064240" cy="972311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453896"/>
            <a:ext cx="10789919" cy="926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哥林多後書 2:11</a:t>
            </a:r>
          </a:p>
          <a:p>
            <a:pPr>
              <a:spcAft>
                <a:spcPts val="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「免得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撒但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趁著機會勝過我們，因我們並非不曉得他的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詭計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。」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1 課 · 鬼魔真面目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一、鬼魔從何來？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11064240" cy="545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民間（鬼片及中國民間思想）：人死後就會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變鬼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962911"/>
            <a:ext cx="11064240" cy="9814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聖經：人死後只會等待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復活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、受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審判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，不會變鬼，也不可能重回人間向人顯現。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944368"/>
            <a:ext cx="11064240" cy="1408176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980944"/>
            <a:ext cx="10789919" cy="1362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帖撒羅尼迦前書 4:14</a:t>
            </a:r>
          </a:p>
          <a:p>
            <a:pPr>
              <a:spcAft>
                <a:spcPts val="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「我們若信耶穌死而復活了，那已經在耶穌裡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睡了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的人，神也必將他們與耶穌一同帶來。」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443983"/>
            <a:ext cx="11064240" cy="972311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4480559"/>
            <a:ext cx="10789919" cy="926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約翰福音 5:29</a:t>
            </a:r>
          </a:p>
          <a:p>
            <a:pPr>
              <a:spcAft>
                <a:spcPts val="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「行善的，復活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得生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；作惡的，復活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定罪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。」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1 課 · 鬼魔真面目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二、為何會有「先人報夢」、「問米婆請先人上身」等現象？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417320"/>
            <a:ext cx="11064240" cy="972311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453896"/>
            <a:ext cx="10789919" cy="926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哥林多後書 11:14</a:t>
            </a:r>
          </a:p>
          <a:p>
            <a:pPr>
              <a:spcAft>
                <a:spcPts val="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「這也不足為怪，因為連撒但也裝作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光明的天使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。」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481072"/>
            <a:ext cx="11064240" cy="545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這些都是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邪靈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裝扮出來的，目的是要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迷惑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人。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1 課 · 鬼魔真面目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三、魔鬼的真正來源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1106424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撒但本是事奉神的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天使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，卻因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驕傲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而犯罪（以西結書 28:12-17）。跟隨牠犯罪的天使約佔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三分之一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，就是今天的邪靈（啟示錄 12:4、9）。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834640"/>
            <a:ext cx="11064240" cy="972311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2871216"/>
            <a:ext cx="10789919" cy="926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路加福音 10:18</a:t>
            </a:r>
          </a:p>
          <a:p>
            <a:pPr>
              <a:spcAft>
                <a:spcPts val="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「我曾看見撒但從天上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墜落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，像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閃電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一樣。」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1 課 · 鬼魔真面目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四、神會除滅魔鬼嗎？為何現在還未消滅牠？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417320"/>
            <a:ext cx="11064240" cy="972311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453896"/>
            <a:ext cx="10789919" cy="926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歌羅西書 1:13</a:t>
            </a:r>
          </a:p>
          <a:p>
            <a:pPr>
              <a:spcAft>
                <a:spcPts val="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「他救了我們脫離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黑暗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的權勢，把我們遷到他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愛子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的國裡」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481072"/>
            <a:ext cx="11064240" cy="972311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517648"/>
            <a:ext cx="10789919" cy="926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約翰一書 3:8</a:t>
            </a:r>
          </a:p>
          <a:p>
            <a:pPr>
              <a:spcAft>
                <a:spcPts val="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「神的兒子顯現出來，為要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除滅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魔鬼的作為。」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544824"/>
            <a:ext cx="11064240" cy="9814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神今天仍未消滅魔鬼，是要給未信的人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機會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，藉著耶穌基督離開黑暗的國度。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1 課 · 鬼魔真面目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五、我們今天活在甚麼時代？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1106424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好像第二次世界大戰時，日本已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宣佈戰敗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，部分日軍卻仍然活躍：耶穌已在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十字架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上打敗魔鬼，牠卻仍在世上活動。我們要靠著耶穌抵擋牠，這就是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屬靈爭戰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1 課 · 鬼魔真面目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六、坊間講法 vs 聖經回應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417320"/>
          <a:ext cx="11064238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7629"/>
                <a:gridCol w="7166609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1E293B"/>
                          </a:solidFill>
                          <a:latin typeface="Microsoft JhengHei"/>
                        </a:rPr>
                        <a:t>坊間講法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1E293B"/>
                          </a:solidFill>
                          <a:latin typeface="Microsoft JhengHei"/>
                        </a:rPr>
                        <a:t>聖經回應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</a:tr>
              <a:tr h="694944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頭七：先人死後第七日回家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「在你我之間，有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深淵</a:t>
                      </a:r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限定」——死人不會回來（路加福音 16:26）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撞邪／沖犯：觸犯禁忌便招惹靈體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「你必不怕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黑夜的驚駭</a:t>
                      </a:r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」（詩篇 91:5）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命硬／八字輕：容易撞鬼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「我受造，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奇妙可畏</a:t>
                      </a:r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」（詩篇 139:14）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694944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掛平安符、燒香火保平安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「住在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至高者</a:t>
                      </a:r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隱密處的，必住在全能者的蔭下。」（詩篇 91:1）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紅色辟邪、照鏡驅鬼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「就仗著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十字架</a:t>
                      </a:r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誇勝」（歌羅西書 2:15）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694944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搬屋、裝修前要睇風水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「若不是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耶和華</a:t>
                      </a:r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建造房屋，建造的人就枉然勞力」（詩篇 127:1）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5212080"/>
            <a:ext cx="11064240" cy="8747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200" b="1">
                <a:solidFill>
                  <a:srgbClr val="1E293B"/>
                </a:solidFill>
                <a:latin typeface="Microsoft JhengHei"/>
              </a:rPr>
              <a:t>這一課最令我印象深刻的真理是：</a:t>
            </a:r>
          </a:p>
          <a:p>
            <a:pPr>
              <a:spcAft>
                <a:spcPts val="0"/>
              </a:spcAft>
            </a:pPr>
            <a:r>
              <a:rPr sz="1800" b="0">
                <a:solidFill>
                  <a:srgbClr val="5B6778"/>
                </a:solidFill>
                <a:latin typeface="Microsoft JhengHei"/>
              </a:rPr>
              <a:t>（自由作答——鼓勵同學分享）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7899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400" b="1">
                <a:solidFill>
                  <a:srgbClr val="B8860B"/>
                </a:solidFill>
                <a:latin typeface="Microsoft JhengHei"/>
              </a:rPr>
              <a:t>第 2 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834640"/>
            <a:ext cx="107899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Microsoft JhengHei"/>
              </a:rPr>
              <a:t>屬靈軍裝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CDD9E6"/>
                </a:solidFill>
                <a:latin typeface="Microsoft JhengHei"/>
              </a:rPr>
              <a:t>The Armour of God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5715000"/>
            <a:ext cx="10972525" cy="1005840"/>
          </a:xfrm>
          <a:prstGeom prst="roundRect">
            <a:avLst/>
          </a:prstGeom>
          <a:solidFill>
            <a:srgbClr val="FDF1E7"/>
          </a:solidFill>
          <a:ln>
            <a:solidFill>
              <a:srgbClr val="9A4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>
                <a:solidFill>
                  <a:srgbClr val="1E293B"/>
                </a:solidFill>
              </a:rPr>
              <a:t>💛 溫馨提示：本課從基督教信仰的角度出發。請尊重父母的宗教信仰，以愛心跟從家中的做法；有疑問時先與父母傾談，尊重並在主內愛及孝敬父母（「當孝敬父母」，出 20:12）。本課不是要你與家人爭拗。如感到害怕或不安，可隨時告訴老師並停止參與。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2 課 · 屬靈軍裝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金句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417320"/>
            <a:ext cx="11064240" cy="1844040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453896"/>
            <a:ext cx="10789919" cy="1798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以弗所書 6:11-12</a:t>
            </a:r>
          </a:p>
          <a:p>
            <a:pPr>
              <a:spcAft>
                <a:spcPts val="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「要穿戴神所賜的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全副軍裝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，就能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抵擋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魔鬼的詭計。因我們並不是與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屬血氣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的爭戰（原文是摔跤；下同），乃是與那些執政的、掌權的、管轄這幽暗世界的，以及天空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屬靈氣的惡魔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爭戰。」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2 課 · 屬靈軍裝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一、神所賜的全副軍裝（都是神在基督裏所賜的恩典）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417320"/>
          <a:ext cx="11064239" cy="2752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140"/>
                <a:gridCol w="2263140"/>
                <a:gridCol w="6537959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1E293B"/>
                          </a:solidFill>
                          <a:latin typeface="Microsoft JhengHei"/>
                        </a:rPr>
                        <a:t>軍裝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1E293B"/>
                          </a:solidFill>
                          <a:latin typeface="Microsoft JhengHei"/>
                        </a:rPr>
                        <a:t>經文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1E293B"/>
                          </a:solidFill>
                          <a:latin typeface="Microsoft JhengHei"/>
                        </a:rPr>
                        <a:t>在基督裏的意義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真理的帶子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以弗所書 6: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14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耶穌就是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真理</a:t>
                      </a:r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（約 14:6）——用真理分辨謊言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公義的護心鏡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以弗所書 6: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14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基督是我們的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義</a:t>
                      </a:r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（林前 1:30）——控告不能定我們的罪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平安福音的鞋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以弗所書 6: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15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基督是我們的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和睦</a:t>
                      </a:r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（弗 2:14）——預備好傳福音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信德的盾牌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以弗所書 6: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16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信靠神的應許，可以滅盡那惡者一切的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火箭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救恩的頭盔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以弗所書 6: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17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確信在基督裏已經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得救</a:t>
                      </a:r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，守護我們的心思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聖靈的寶劍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以弗所書 6: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17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就是</a:t>
                      </a:r>
                      <a:r>
                        <a:rPr sz="18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神的道</a:t>
                      </a:r>
                      <a:r>
                        <a:rPr sz="1800" b="0">
                          <a:solidFill>
                            <a:srgbClr val="1E293B"/>
                          </a:solidFill>
                          <a:latin typeface="Microsoft JhengHei"/>
                        </a:rPr>
                        <a:t>（聖經）——用來對付謊言，不是攻擊人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2 課 · 屬靈軍裝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二、怎樣爭戰？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417320"/>
            <a:ext cx="11064240" cy="1408176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453896"/>
            <a:ext cx="10789919" cy="1362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以弗所書 6:18</a:t>
            </a:r>
          </a:p>
          <a:p>
            <a:pPr>
              <a:spcAft>
                <a:spcPts val="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「靠著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聖靈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，隨時多方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禱告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祈求；並要在此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警醒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不倦，為眾聖徒祈求，」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916936"/>
            <a:ext cx="11064240" cy="9814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軍裝全是神所賜的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恩典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，不是靠我們自己做出來的；禱告不是多一件裝備，而是我們作戰的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姿態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2 課 · 屬靈軍裝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三、分組匯報筆記（個案 1–4）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417320"/>
          <a:ext cx="11064238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599"/>
                <a:gridCol w="4777740"/>
                <a:gridCol w="3771899"/>
              </a:tblGrid>
              <a:tr h="460248"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個案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關鍵經文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簡單應用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</a:tr>
              <a:tr h="1197864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1. 鬼壓床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「神賜給我們，不是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膽怯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的心，乃是剛強、仁愛、謹守的心。」（提後 1:7）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睡前讀經禱告；如經常出現，告訴家人並看醫生。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829056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2. 惡夢見蛇變鬼追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「女人的後裔要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傷你的頭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」（創 3:15）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睡前不看恐怖片，改為讀經、聽詩歌。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  <a:tr h="829056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3. 親人過身後「返嚟」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「在你我之間，有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深淵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限定」（路 16:26）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以相片、追思和感恩禱告紀念，不與亡者溝通。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829056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4. 算命與好靈驗的術士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「人心籌算自己的道路；惟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耶和華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指引他的腳步。」（箴 16:9）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不去、不試；把問題帶到神面前。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2 課 · 屬靈軍裝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四、延伸：輪迴論的邏輯審視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11064240" cy="9814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① 若只有修德的人才能再做人，人類的道德水平理應逐代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攀升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，但歷史並非如此。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398775"/>
            <a:ext cx="11064240" cy="9814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② 若六道之中只有一道是人，人口理應隨世代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遞減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，但全球人口卻增至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八十億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以上。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380231"/>
            <a:ext cx="11064240" cy="972311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416807"/>
            <a:ext cx="10789919" cy="926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希伯來書 9:27</a:t>
            </a:r>
          </a:p>
          <a:p>
            <a:pPr>
              <a:spcAft>
                <a:spcPts val="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「按著定命，人人都有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一死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，死後且有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審判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。」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7899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400" b="1">
                <a:solidFill>
                  <a:srgbClr val="B8860B"/>
                </a:solidFill>
                <a:latin typeface="Microsoft JhengHei"/>
              </a:rPr>
              <a:t>第 3 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834640"/>
            <a:ext cx="107899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Microsoft JhengHei"/>
              </a:rPr>
              <a:t>知己知彼：了解你的屬靈敵人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CDD9E6"/>
                </a:solidFill>
                <a:latin typeface="Microsoft JhengHei"/>
              </a:rPr>
              <a:t>Know Your Enemy (The Chronicles of Narnia)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5715000"/>
            <a:ext cx="10972525" cy="1005840"/>
          </a:xfrm>
          <a:prstGeom prst="roundRect">
            <a:avLst/>
          </a:prstGeom>
          <a:solidFill>
            <a:srgbClr val="FDF1E7"/>
          </a:solidFill>
          <a:ln>
            <a:solidFill>
              <a:srgbClr val="9A4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>
                <a:solidFill>
                  <a:srgbClr val="1E293B"/>
                </a:solidFill>
              </a:rPr>
              <a:t>💛 溫馨提示：本課從基督教信仰的角度出發。請尊重父母的宗教信仰，以愛心跟從家中的做法；有疑問時先與父母傾談，尊重並在主內愛及孝敬父母（「當孝敬父母」，出 20:12）。本課不是要你與家人爭拗。如感到害怕或不安，可隨時告訴老師並停止參與。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3 課 · 知己知彼：了解你的屬靈敵人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一、作者與故事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11064240" cy="1853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《納尼亞傳奇》的作者 C.S. 路易斯原本是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無神論者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，後來歸信基督。1950 年他出版了《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獅子、女巫、魔衣櫥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》。獅子亞斯藍象徵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耶穌基督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，白女巫象徵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魔鬼撒但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；白女巫令納尼亞「永遠是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冬天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，卻沒有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聖誕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」。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3 課 · 知己知彼：了解你的屬靈敵人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二、納尼亞如何指向基督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417320"/>
          <a:ext cx="11064237" cy="4605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49"/>
                <a:gridCol w="2891789"/>
                <a:gridCol w="5029199"/>
              </a:tblGrid>
              <a:tr h="460248"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納尼亞情節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指向的真理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經文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</a:tr>
              <a:tr h="829056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亞斯藍（獅子）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耶穌基督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「猶大支派中的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獅子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，大衛的根，他已得勝」（啟 5:5）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829056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白女巫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魔鬼撒但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「你們的仇敵魔鬼，如同吼叫的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獅子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」（彼前 5:8）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  <a:tr h="829056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亞斯藍在石桌上代替愛德蒙受死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耶穌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釘十字架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，替我們贖罪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「因他受的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鞭傷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，我們得醫治。」（賽 53:5）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829056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深邃魔法：叛徒必須被處死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罪的工價乃是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死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「惟有神的恩賜，在我們的主基督耶穌裡，乃是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永生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。」（羅 6:23）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  <a:tr h="829056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石桌破裂，亞斯藍復活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耶穌從死裡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復活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，戰勝死亡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「他不在這裡，照他所說的，已經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復活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了。」（太 28:6）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3 課 · 知己知彼：了解你的屬靈敵人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三、想一想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11064240" cy="1008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600" b="1">
                <a:solidFill>
                  <a:srgbClr val="1E293B"/>
                </a:solidFill>
                <a:latin typeface="Microsoft JhengHei"/>
              </a:rPr>
              <a:t>1. 愛德蒙如何被白女巫引誘？</a:t>
            </a:r>
          </a:p>
          <a:p>
            <a:pPr>
              <a:spcAft>
                <a:spcPts val="0"/>
              </a:spcAft>
            </a:pPr>
            <a:r>
              <a:rPr sz="2600" b="1" u="sng">
                <a:solidFill>
                  <a:srgbClr val="C01F1F"/>
                </a:solidFill>
                <a:latin typeface="Microsoft JhengHei"/>
              </a:rPr>
              <a:t>土耳其軟糖、當國王的榮耀。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426208"/>
            <a:ext cx="11064240" cy="1008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600" b="1">
                <a:solidFill>
                  <a:srgbClr val="1E293B"/>
                </a:solidFill>
                <a:latin typeface="Microsoft JhengHei"/>
              </a:rPr>
              <a:t>2. 白女巫聽見亞斯藍來到時有何反應？為甚麼？</a:t>
            </a:r>
          </a:p>
          <a:p>
            <a:pPr>
              <a:spcAft>
                <a:spcPts val="0"/>
              </a:spcAft>
            </a:pPr>
            <a:r>
              <a:rPr sz="2600" b="1" u="sng">
                <a:solidFill>
                  <a:srgbClr val="C01F1F"/>
                </a:solidFill>
                <a:latin typeface="Microsoft JhengHei"/>
              </a:rPr>
              <a:t>恐懼、緊張，因為她知道亞斯藍來到是要消滅她。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435096"/>
            <a:ext cx="11064240" cy="1008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600" b="1">
                <a:solidFill>
                  <a:srgbClr val="1E293B"/>
                </a:solidFill>
                <a:latin typeface="Microsoft JhengHei"/>
              </a:rPr>
              <a:t>3. 亞斯藍打敗白女巫及其國度，要付上甚麼代價？</a:t>
            </a:r>
          </a:p>
          <a:p>
            <a:pPr>
              <a:spcAft>
                <a:spcPts val="0"/>
              </a:spcAft>
            </a:pPr>
            <a:r>
              <a:rPr sz="2600" b="1" u="sng">
                <a:solidFill>
                  <a:srgbClr val="C01F1F"/>
                </a:solidFill>
                <a:latin typeface="Microsoft JhengHei"/>
              </a:rPr>
              <a:t>代替愛德蒙死。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3 課 · 知己知彼：了解你的屬靈敵人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四、白女巫的誘惑：真正的平安從哪裏來？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11064240" cy="178612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500" b="0">
                <a:solidFill>
                  <a:srgbClr val="1E293B"/>
                </a:solidFill>
                <a:latin typeface="Microsoft JhengHei"/>
              </a:rPr>
              <a:t>面對恐懼，不同文化和傳統有不同做法，我們要</a:t>
            </a:r>
            <a:r>
              <a:rPr sz="2500" b="1" u="sng">
                <a:solidFill>
                  <a:srgbClr val="C01F1F"/>
                </a:solidFill>
                <a:latin typeface="Microsoft JhengHei"/>
              </a:rPr>
              <a:t>尊重</a:t>
            </a:r>
            <a:r>
              <a:rPr sz="2500" b="0">
                <a:solidFill>
                  <a:srgbClr val="1E293B"/>
                </a:solidFill>
                <a:latin typeface="Microsoft JhengHei"/>
              </a:rPr>
              <a:t>別人的信仰和家人的心意。白女巫用</a:t>
            </a:r>
            <a:r>
              <a:rPr sz="2500" b="1" u="sng">
                <a:solidFill>
                  <a:srgbClr val="C01F1F"/>
                </a:solidFill>
                <a:latin typeface="Microsoft JhengHei"/>
              </a:rPr>
              <a:t>土耳其軟糖</a:t>
            </a:r>
            <a:r>
              <a:rPr sz="2500" b="0">
                <a:solidFill>
                  <a:srgbClr val="1E293B"/>
                </a:solidFill>
                <a:latin typeface="Microsoft JhengHei"/>
              </a:rPr>
              <a:t>給艾德蒙即時的安慰，卻把他帶離家人。基督徒相信真正的</a:t>
            </a:r>
            <a:r>
              <a:rPr sz="2500" b="1" u="sng">
                <a:solidFill>
                  <a:srgbClr val="C01F1F"/>
                </a:solidFill>
                <a:latin typeface="Microsoft JhengHei"/>
              </a:rPr>
              <a:t>平安</a:t>
            </a:r>
            <a:r>
              <a:rPr sz="2500" b="0">
                <a:solidFill>
                  <a:srgbClr val="1E293B"/>
                </a:solidFill>
                <a:latin typeface="Microsoft JhengHei"/>
              </a:rPr>
              <a:t>來自耶穌基督；十誡亦吩咐我們要</a:t>
            </a:r>
            <a:r>
              <a:rPr sz="2500" b="1" u="sng">
                <a:solidFill>
                  <a:srgbClr val="C01F1F"/>
                </a:solidFill>
                <a:latin typeface="Microsoft JhengHei"/>
              </a:rPr>
              <a:t>孝敬父母</a:t>
            </a:r>
            <a:r>
              <a:rPr sz="2500" b="0">
                <a:solidFill>
                  <a:srgbClr val="1E293B"/>
                </a:solidFill>
                <a:latin typeface="Microsoft JhengHei"/>
              </a:rPr>
              <a:t>——不對抗、不爭拗，以禱告和愛心回應。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3203447"/>
          <a:ext cx="11064238" cy="2830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140"/>
                <a:gridCol w="2388870"/>
                <a:gridCol w="3143249"/>
                <a:gridCol w="3268979"/>
              </a:tblGrid>
              <a:tr h="443484">
                <a:tc>
                  <a:txBody>
                    <a:bodyPr wrap="square"/>
                    <a:lstStyle/>
                    <a:p>
                      <a:r>
                        <a:rPr sz="2100" b="1">
                          <a:solidFill>
                            <a:srgbClr val="1E293B"/>
                          </a:solidFill>
                          <a:latin typeface="Microsoft JhengHei"/>
                        </a:rPr>
                        <a:t>情況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100" b="1">
                          <a:solidFill>
                            <a:srgbClr val="1E293B"/>
                          </a:solidFill>
                          <a:latin typeface="Microsoft JhengHei"/>
                        </a:rPr>
                        <a:t>傳統常見做法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100" b="1">
                          <a:solidFill>
                            <a:srgbClr val="1E293B"/>
                          </a:solidFill>
                          <a:latin typeface="Microsoft JhengHei"/>
                        </a:rPr>
                        <a:t>聖經的教導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100" b="1">
                          <a:solidFill>
                            <a:srgbClr val="1E293B"/>
                          </a:solidFill>
                          <a:latin typeface="Microsoft JhengHei"/>
                        </a:rPr>
                        <a:t>尊重父母的態度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</a:tr>
              <a:tr h="795528">
                <a:tc>
                  <a:txBody>
                    <a:bodyPr wrap="square"/>
                    <a:lstStyle/>
                    <a:p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發惡夢、半夜驚醒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飲定驚茶、「收驚」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愛裡沒有</a:t>
                      </a:r>
                      <a:r>
                        <a:rPr sz="21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懼怕</a:t>
                      </a:r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（約壹 4:18）；睡前禱告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先告訴</a:t>
                      </a:r>
                      <a:r>
                        <a:rPr sz="21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父母</a:t>
                      </a:r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，多謝他們的關心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795528">
                <a:tc>
                  <a:txBody>
                    <a:bodyPr wrap="square"/>
                    <a:lstStyle/>
                    <a:p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有人送來護身符或符水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接受物品，求保平安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真正的平安來自</a:t>
                      </a:r>
                      <a:r>
                        <a:rPr sz="21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耶穌</a:t>
                      </a:r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（約 8:36）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有禮貌地</a:t>
                      </a:r>
                      <a:r>
                        <a:rPr sz="21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多謝</a:t>
                      </a:r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對方；回家與父母商量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  <a:tr h="795528">
                <a:tc>
                  <a:txBody>
                    <a:bodyPr wrap="square"/>
                    <a:lstStyle/>
                    <a:p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家人的看法與自己的信仰不同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每個家庭都有自己的傳統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用</a:t>
                      </a:r>
                      <a:r>
                        <a:rPr sz="21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愛心</a:t>
                      </a:r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說誠實話（弗 4:15）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尊重父母的</a:t>
                      </a:r>
                      <a:r>
                        <a:rPr sz="21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權柄</a:t>
                      </a:r>
                      <a:r>
                        <a:rPr sz="2100" b="0">
                          <a:solidFill>
                            <a:srgbClr val="1E293B"/>
                          </a:solidFill>
                          <a:latin typeface="Microsoft JhengHei"/>
                        </a:rPr>
                        <a:t>，不爭拗；為家人禱告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3 課 · 知己知彼：了解你的屬靈敵人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五、分組匯報筆記（個案 5–9）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417320"/>
          <a:ext cx="11064239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6060"/>
                <a:gridCol w="4652010"/>
                <a:gridCol w="3646169"/>
              </a:tblGrid>
              <a:tr h="426720">
                <a:tc>
                  <a:txBody>
                    <a:bodyPr wrap="square"/>
                    <a:lstStyle/>
                    <a:p>
                      <a:r>
                        <a:rPr sz="2000" b="1">
                          <a:solidFill>
                            <a:srgbClr val="1E293B"/>
                          </a:solidFill>
                          <a:latin typeface="Microsoft JhengHei"/>
                        </a:rPr>
                        <a:t>個案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000" b="1">
                          <a:solidFill>
                            <a:srgbClr val="1E293B"/>
                          </a:solidFill>
                          <a:latin typeface="Microsoft JhengHei"/>
                        </a:rPr>
                        <a:t>關鍵經文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000" b="1">
                          <a:solidFill>
                            <a:srgbClr val="1E293B"/>
                          </a:solidFill>
                          <a:latin typeface="Microsoft JhengHei"/>
                        </a:rPr>
                        <a:t>簡單應用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</a:tr>
              <a:tr h="762000">
                <a:tc>
                  <a:txBody>
                    <a:bodyPr wrap="square"/>
                    <a:lstStyle/>
                    <a:p>
                      <a:r>
                        <a:rPr sz="2000" b="0">
                          <a:solidFill>
                            <a:srgbClr val="1E293B"/>
                          </a:solidFill>
                          <a:latin typeface="Microsoft JhengHei"/>
                        </a:rPr>
                        <a:t>5. 祭祖與燒紙錢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000" b="0">
                          <a:solidFill>
                            <a:srgbClr val="1E293B"/>
                          </a:solidFill>
                          <a:latin typeface="Microsoft JhengHei"/>
                        </a:rPr>
                        <a:t>「當</a:t>
                      </a:r>
                      <a:r>
                        <a:rPr sz="20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孝敬</a:t>
                      </a:r>
                      <a:r>
                        <a:rPr sz="2000" b="0">
                          <a:solidFill>
                            <a:srgbClr val="1E293B"/>
                          </a:solidFill>
                          <a:latin typeface="Microsoft JhengHei"/>
                        </a:rPr>
                        <a:t>父母」（出 20:12）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0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孝敬父母、感恩記念先人；尊重家人的傳統，不爭拗。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 wrap="square"/>
                    <a:lstStyle/>
                    <a:p>
                      <a:r>
                        <a:rPr sz="2000" b="0">
                          <a:solidFill>
                            <a:srgbClr val="1E293B"/>
                          </a:solidFill>
                          <a:latin typeface="Microsoft JhengHei"/>
                        </a:rPr>
                        <a:t>6. 農曆七月鬼節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000" b="0">
                          <a:solidFill>
                            <a:srgbClr val="1E293B"/>
                          </a:solidFill>
                          <a:latin typeface="Microsoft JhengHei"/>
                        </a:rPr>
                        <a:t>「愛裡沒有</a:t>
                      </a:r>
                      <a:r>
                        <a:rPr sz="20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懼怕</a:t>
                      </a:r>
                      <a:r>
                        <a:rPr sz="2000" b="0">
                          <a:solidFill>
                            <a:srgbClr val="1E293B"/>
                          </a:solidFill>
                          <a:latin typeface="Microsoft JhengHei"/>
                        </a:rPr>
                        <a:t>」（約壹 4:18）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0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不必害怕禁忌，把恐懼交託給主。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  <a:tr h="762000">
                <a:tc>
                  <a:txBody>
                    <a:bodyPr wrap="square"/>
                    <a:lstStyle/>
                    <a:p>
                      <a:r>
                        <a:rPr sz="2000" b="0">
                          <a:solidFill>
                            <a:srgbClr val="1E293B"/>
                          </a:solidFill>
                          <a:latin typeface="Microsoft JhengHei"/>
                        </a:rPr>
                        <a:t>7. 靈異接觸、神打與求財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000" b="0">
                          <a:solidFill>
                            <a:srgbClr val="1E293B"/>
                          </a:solidFill>
                          <a:latin typeface="Microsoft JhengHei"/>
                        </a:rPr>
                        <a:t>「天父的兒子若叫你們</a:t>
                      </a:r>
                      <a:r>
                        <a:rPr sz="20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自由</a:t>
                      </a:r>
                      <a:r>
                        <a:rPr sz="2000" b="0">
                          <a:solidFill>
                            <a:srgbClr val="1E293B"/>
                          </a:solidFill>
                          <a:latin typeface="Microsoft JhengHei"/>
                        </a:rPr>
                        <a:t>，你們就真自由了。」（約 8:36）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0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不倚靠其他靈界力量；奉耶穌的名禱告，並找牧者同行。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 wrap="square"/>
                    <a:lstStyle/>
                    <a:p>
                      <a:r>
                        <a:rPr sz="2000" b="0">
                          <a:solidFill>
                            <a:srgbClr val="1E293B"/>
                          </a:solidFill>
                          <a:latin typeface="Microsoft JhengHei"/>
                        </a:rPr>
                        <a:t>8. 搬屋、裝修與風水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000" b="0">
                          <a:solidFill>
                            <a:srgbClr val="1E293B"/>
                          </a:solidFill>
                          <a:latin typeface="Microsoft JhengHei"/>
                        </a:rPr>
                        <a:t>「我的幫助從造</a:t>
                      </a:r>
                      <a:r>
                        <a:rPr sz="20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天地</a:t>
                      </a:r>
                      <a:r>
                        <a:rPr sz="2000" b="0">
                          <a:solidFill>
                            <a:srgbClr val="1E293B"/>
                          </a:solidFill>
                          <a:latin typeface="Microsoft JhengHei"/>
                        </a:rPr>
                        <a:t>的耶和華而來。」（詩 121:2）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0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一家人禱告，把新家交託給神。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  <a:tr h="762000">
                <a:tc>
                  <a:txBody>
                    <a:bodyPr wrap="square"/>
                    <a:lstStyle/>
                    <a:p>
                      <a:r>
                        <a:rPr sz="2000" b="0">
                          <a:solidFill>
                            <a:srgbClr val="1E293B"/>
                          </a:solidFill>
                          <a:latin typeface="Microsoft JhengHei"/>
                        </a:rPr>
                        <a:t>9. 多神崇拜與神仙菩薩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000" b="0">
                          <a:solidFill>
                            <a:srgbClr val="1E293B"/>
                          </a:solidFill>
                          <a:latin typeface="Microsoft JhengHei"/>
                        </a:rPr>
                        <a:t>「除他以外，別無</a:t>
                      </a:r>
                      <a:r>
                        <a:rPr sz="20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拯救</a:t>
                      </a:r>
                      <a:r>
                        <a:rPr sz="2000" b="0">
                          <a:solidFill>
                            <a:srgbClr val="1E293B"/>
                          </a:solidFill>
                          <a:latin typeface="Microsoft JhengHei"/>
                        </a:rPr>
                        <a:t>」（徒 4:12）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0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尊重家人，同時只敬拜獨一的真神。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7899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400" b="1">
                <a:solidFill>
                  <a:srgbClr val="B8860B"/>
                </a:solidFill>
                <a:latin typeface="Microsoft JhengHei"/>
              </a:rPr>
              <a:t>第 4 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834640"/>
            <a:ext cx="107899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Microsoft JhengHei"/>
              </a:rPr>
              <a:t>三個敵人：世界、魔鬼、自己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CDD9E6"/>
                </a:solidFill>
                <a:latin typeface="Microsoft JhengHei"/>
              </a:rPr>
              <a:t>Three Enemies: the World, the Devil, Myself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5715000"/>
            <a:ext cx="10972525" cy="1005840"/>
          </a:xfrm>
          <a:prstGeom prst="roundRect">
            <a:avLst/>
          </a:prstGeom>
          <a:solidFill>
            <a:srgbClr val="FDF1E7"/>
          </a:solidFill>
          <a:ln>
            <a:solidFill>
              <a:srgbClr val="9A4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>
                <a:solidFill>
                  <a:srgbClr val="1E293B"/>
                </a:solidFill>
              </a:rPr>
              <a:t>💛 溫馨提示：本課從基督教信仰的角度出發。請尊重父母的宗教信仰，以愛心跟從家中的做法；有疑問時先與父母傾談，尊重並在主內愛及孝敬父母（「當孝敬父母」，出 20:12）。本課不是要你與家人爭拗。如感到害怕或不安，可隨時告訴老師並停止參與。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4 課 · 三個敵人：世界、魔鬼、自己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一、三個敵人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417320"/>
          <a:ext cx="11064240" cy="331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7410"/>
                <a:gridCol w="6035040"/>
                <a:gridCol w="2891790"/>
              </a:tblGrid>
              <a:tr h="460248"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敵人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經文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怎樣站立得穩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</a:tr>
              <a:tr h="829056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世界的價值觀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「不要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愛世界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和世界上的事。」（約壹 2:15）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用神的眼光量度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成功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與價值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829056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魔鬼撒但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「務要謹守，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警醒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。因為你們的仇敵魔鬼，如同吼叫的獅子」（彼前 5:8）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用堅固的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信心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抵擋牠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  <a:tr h="1197864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自己的私慾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「凡屬基督耶穌的人，是已經把肉體連肉體的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邪情私慾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同釘在十字架上了。」（加 5:24）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靠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聖靈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行事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48640" y="4870704"/>
            <a:ext cx="11064240" cy="972311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4907280"/>
            <a:ext cx="10789919" cy="926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約翰福音 16:33</a:t>
            </a:r>
          </a:p>
          <a:p>
            <a:pPr>
              <a:spcAft>
                <a:spcPts val="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「在世上，你們有苦難；但你們可以放心，我已經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勝了世界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。」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4 課 · 三個敵人：世界、魔鬼、自己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二、思想上的掙扎 → 魔鬼的謊言 → 真理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417320"/>
          <a:ext cx="11064237" cy="3593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1789"/>
                <a:gridCol w="2891789"/>
                <a:gridCol w="5280659"/>
              </a:tblGrid>
              <a:tr h="460248"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思想上的掙扎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魔鬼的謊言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真理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</a:tr>
              <a:tr h="1935480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「我做得好時覺得自己是基督徒，犯罪時又不覺得。」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「神真的會赦免你這罪人嗎？你配成為神的兒女嗎？」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「既知道人稱義不是因行律法，乃是因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信耶穌基督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」（加 2:16）；「我們若認自己的罪，神是信實的，是公義的，必要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赦免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我們的罪」（約壹 1:9）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1197864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「信仰是個人的事，心裡相信就夠，不用聚會。」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「你真的需要花這麼多時間令信仰成長嗎？」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「你們不可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停止聚會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，好像那些停止慣了的人，倒要彼此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勸勉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」（來 10:25）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4 課 · 三個敵人：世界、魔鬼、自己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三、拆穿魔鬼的謊言：填上回應的經文出處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1106424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經文選項：羅馬書 5:8　詩篇 139:1-4　哥林多後書 5:17　約翰一書 1:9　以弗所書 2:8-9　羅馬書 8:38-39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2834640"/>
          <a:ext cx="11064239" cy="3221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63689"/>
                <a:gridCol w="4400550"/>
              </a:tblGrid>
              <a:tr h="460248"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魔鬼的謊言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回應的經文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</a:tr>
              <a:tr h="460248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「我不值得神無條件的愛。」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羅馬書 5:8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460248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「沒有人真的喜歡我。」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詩篇 139:1-4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  <a:tr h="460248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「我永遠改變不到，注定困在這罪裏。」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哥林多後書 5:17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460248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「神對我很失望，不會再原諒我。」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約翰一書 1:9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  <a:tr h="460248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「我要靠自己的表現，才得到神的愛。」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以弗所書 2:8-9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460248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「如果人知道真正的我，就會離開我。」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羅馬書 8:38-39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4 課 · 三個敵人：世界、魔鬼、自己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四、像耶穌一樣，用神的話抵擋試探（馬太福音 4:1-11）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417320"/>
            <a:ext cx="11064240" cy="972311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453896"/>
            <a:ext cx="10789919" cy="926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以弗所書 6:17</a:t>
            </a:r>
          </a:p>
          <a:p>
            <a:pPr>
              <a:spcAft>
                <a:spcPts val="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「並戴上救恩的頭盔，拿著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聖靈的寶劍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，就是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神的道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；」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481072"/>
            <a:ext cx="11064240" cy="972311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517648"/>
            <a:ext cx="10789919" cy="926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馬太福音 4:4</a:t>
            </a:r>
          </a:p>
          <a:p>
            <a:pPr>
              <a:spcAft>
                <a:spcPts val="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「人活著，不是單靠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食物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，乃是靠神口裡所出的一切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話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。」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4 課 · 三個敵人：世界、魔鬼、自己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五、我自己的思想掙扎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417320"/>
          <a:ext cx="11064240" cy="920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4710"/>
                <a:gridCol w="3394710"/>
                <a:gridCol w="4274820"/>
              </a:tblGrid>
              <a:tr h="460248"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我的掙扎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魔鬼的謊言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神的真理（經文）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</a:tr>
              <a:tr h="460248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（自由作答）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（自由作答）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（自由作答）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7899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400" b="1">
                <a:solidFill>
                  <a:srgbClr val="B8860B"/>
                </a:solidFill>
                <a:latin typeface="Microsoft JhengHei"/>
              </a:rPr>
              <a:t>第 5 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834640"/>
            <a:ext cx="107899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Microsoft JhengHei"/>
              </a:rPr>
              <a:t>誠實的疑問：相信耶穌，有理由嗎？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CDD9E6"/>
                </a:solidFill>
                <a:latin typeface="Microsoft JhengHei"/>
              </a:rPr>
              <a:t>Honest Questions: Are There Good Reasons to Believe?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584" y="5715000"/>
            <a:ext cx="10972525" cy="1005840"/>
          </a:xfrm>
          <a:prstGeom prst="roundRect">
            <a:avLst/>
          </a:prstGeom>
          <a:solidFill>
            <a:srgbClr val="FDF1E7"/>
          </a:solidFill>
          <a:ln>
            <a:solidFill>
              <a:srgbClr val="9A4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>
                <a:solidFill>
                  <a:srgbClr val="1E293B"/>
                </a:solidFill>
              </a:rPr>
              <a:t>💛 溫馨提示：本課從基督教信仰的角度出發。請尊重父母的宗教信仰，以愛心跟從家中的做法；有疑問時先與父母傾談，尊重並在主內愛及孝敬父母（「當孝敬父母」，出 20:12）。本課不是要你與家人爭拗。如感到害怕或不安，可隨時告訴老師並停止參與。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5 課 · 誠實的疑問：相信耶穌，有理由嗎？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一、可以問嗎？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11064240" cy="9814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門徒多馬說：「我非看見……我總不信。」耶穌沒有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責備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他提問，反而邀請他親自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察看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。信仰歡迎誠實的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疑問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，今天沒有人會強迫你相信。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398775"/>
            <a:ext cx="11064240" cy="1408176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2435352"/>
            <a:ext cx="10789919" cy="1362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彼得前書 3:15</a:t>
            </a:r>
          </a:p>
          <a:p>
            <a:pPr>
              <a:spcAft>
                <a:spcPts val="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「只要心裡尊主基督為聖。有人問你們心中盼望的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緣由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，就要常作準備，以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溫柔、敬畏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的心回答各人；」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5 課 · 誠實的疑問：相信耶穌，有理由嗎？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二、五個值得思考的理由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417320"/>
          <a:ext cx="11064239" cy="3096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79"/>
                <a:gridCol w="4777740"/>
                <a:gridCol w="4274820"/>
              </a:tblGrid>
              <a:tr h="409956">
                <a:tc>
                  <a:txBody>
                    <a:bodyPr wrap="square"/>
                    <a:lstStyle/>
                    <a:p>
                      <a:r>
                        <a:rPr sz="1900" b="1">
                          <a:solidFill>
                            <a:srgbClr val="1E293B"/>
                          </a:solidFill>
                          <a:latin typeface="Microsoft JhengHei"/>
                        </a:rPr>
                        <a:t>理由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00" b="1">
                          <a:solidFill>
                            <a:srgbClr val="1E293B"/>
                          </a:solidFill>
                          <a:latin typeface="Microsoft JhengHei"/>
                        </a:rPr>
                        <a:t>我們知道甚麼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00" b="1">
                          <a:solidFill>
                            <a:srgbClr val="1E293B"/>
                          </a:solidFill>
                          <a:latin typeface="Microsoft JhengHei"/>
                        </a:rPr>
                        <a:t>誠實地說（限制）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</a:tr>
              <a:tr h="728472">
                <a:tc>
                  <a:txBody>
                    <a:bodyPr wrap="square"/>
                    <a:lstStyle/>
                    <a:p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宇宙有開始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宇宙約在 </a:t>
                      </a:r>
                      <a:r>
                        <a:rPr sz="19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138 億</a:t>
                      </a:r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 年前有一個開始；最早提出的勒梅特是一位</a:t>
                      </a:r>
                      <a:r>
                        <a:rPr sz="19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天主教神父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科學解釋「怎樣」，不能回答「</a:t>
                      </a:r>
                      <a:r>
                        <a:rPr sz="19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為甚麼</a:t>
                      </a:r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」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409956">
                <a:tc>
                  <a:txBody>
                    <a:bodyPr wrap="square"/>
                    <a:lstStyle/>
                    <a:p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宇宙的微調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基本常數只要稍有不同，</a:t>
                      </a:r>
                      <a:r>
                        <a:rPr sz="19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生命</a:t>
                      </a:r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便難以出現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不等於</a:t>
                      </a:r>
                      <a:r>
                        <a:rPr sz="19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證明</a:t>
                      </a:r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神存在，卻令人思考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  <a:tr h="409956">
                <a:tc>
                  <a:txBody>
                    <a:bodyPr wrap="square"/>
                    <a:lstStyle/>
                    <a:p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福音書可靠嗎？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新約希臘文抄本超過 </a:t>
                      </a:r>
                      <a:r>
                        <a:rPr sz="19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5,800</a:t>
                      </a:r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 份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耶穌是</a:t>
                      </a:r>
                      <a:r>
                        <a:rPr sz="19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誰</a:t>
                      </a:r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，需要每個人親自思考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728472">
                <a:tc>
                  <a:txBody>
                    <a:bodyPr wrap="square"/>
                    <a:lstStyle/>
                    <a:p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復活的線索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林前 15 章列出見證人，包括「</a:t>
                      </a:r>
                      <a:r>
                        <a:rPr sz="19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五百多</a:t>
                      </a:r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弟兄」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學者對資料有不同的</a:t>
                      </a:r>
                      <a:r>
                        <a:rPr sz="19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解釋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  <a:tr h="409956">
                <a:tc>
                  <a:txBody>
                    <a:bodyPr wrap="square"/>
                    <a:lstStyle/>
                    <a:p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科學家與信仰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帶領人類基因組計劃的</a:t>
                      </a:r>
                      <a:r>
                        <a:rPr sz="19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柯林斯</a:t>
                      </a:r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是基督徒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00" b="0">
                          <a:solidFill>
                            <a:srgbClr val="1E293B"/>
                          </a:solidFill>
                          <a:latin typeface="Microsoft JhengHei"/>
                        </a:rPr>
                        <a:t>「讀科學就不能信神」並不</a:t>
                      </a:r>
                      <a:r>
                        <a:rPr sz="19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正確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48640" y="4651248"/>
            <a:ext cx="11064240" cy="871728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4687824"/>
            <a:ext cx="10789919" cy="8260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1700" b="1">
                <a:solidFill>
                  <a:srgbClr val="B8860B"/>
                </a:solidFill>
                <a:latin typeface="Microsoft JhengHei"/>
              </a:rPr>
              <a:t>詩篇 19:1</a:t>
            </a:r>
          </a:p>
          <a:p>
            <a:pPr>
              <a:spcAft>
                <a:spcPts val="0"/>
              </a:spcAft>
            </a:pPr>
            <a:r>
              <a:rPr sz="2300" b="0">
                <a:solidFill>
                  <a:srgbClr val="1E293B"/>
                </a:solidFill>
                <a:latin typeface="Microsoft JhengHei"/>
              </a:rPr>
              <a:t>「</a:t>
            </a:r>
            <a:r>
              <a:rPr sz="2300" b="1" u="sng">
                <a:solidFill>
                  <a:srgbClr val="C01F1F"/>
                </a:solidFill>
                <a:latin typeface="Microsoft JhengHei"/>
              </a:rPr>
              <a:t>諸天</a:t>
            </a:r>
            <a:r>
              <a:rPr sz="2300" b="0">
                <a:solidFill>
                  <a:srgbClr val="1E293B"/>
                </a:solidFill>
                <a:latin typeface="Microsoft JhengHei"/>
              </a:rPr>
              <a:t>述說</a:t>
            </a:r>
            <a:r>
              <a:rPr sz="2300" b="1" u="sng">
                <a:solidFill>
                  <a:srgbClr val="C01F1F"/>
                </a:solidFill>
                <a:latin typeface="Microsoft JhengHei"/>
              </a:rPr>
              <a:t>神的榮耀</a:t>
            </a:r>
            <a:r>
              <a:rPr sz="2300" b="0">
                <a:solidFill>
                  <a:srgbClr val="1E293B"/>
                </a:solidFill>
                <a:latin typeface="Microsoft JhengHei"/>
              </a:rPr>
              <a:t>；穹蒼傳揚他的手段。」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5 課 · 誠實的疑問：相信耶穌，有理由嗎？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三、禱告：關係，不是自動販賣機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1106424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2006 年一項大型研究並沒有發現為病人禱告帶來可量度的分別。禱告不是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自動販賣機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，而是與神的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關係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；神的回應可以是「好」、「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等一等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」或「我有更好的安排」。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834640"/>
            <a:ext cx="11064240" cy="1844040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2871216"/>
            <a:ext cx="10789919" cy="1798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腓立比書 4:6-7</a:t>
            </a:r>
          </a:p>
          <a:p>
            <a:pPr>
              <a:spcAft>
                <a:spcPts val="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「應當一無掛慮，只要凡事藉著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禱告、祈求，和感謝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，將你們所要的告訴神。神所賜、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出人意外的平安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必在基督耶穌裡保守你們的心懷意念。」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770120"/>
            <a:ext cx="11064240" cy="1008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600" b="1">
                <a:solidFill>
                  <a:srgbClr val="1E293B"/>
                </a:solidFill>
                <a:latin typeface="Microsoft JhengHei"/>
              </a:rPr>
              <a:t>我的七天禱告日記：我想向神說出的一個真實需要是——</a:t>
            </a:r>
          </a:p>
          <a:p>
            <a:pPr>
              <a:spcAft>
                <a:spcPts val="0"/>
              </a:spcAft>
            </a:pPr>
            <a:r>
              <a:rPr sz="2200" b="0">
                <a:solidFill>
                  <a:srgbClr val="5B6778"/>
                </a:solidFill>
                <a:latin typeface="Microsoft JhengHei"/>
              </a:rPr>
              <a:t>（自由作答——鼓勵同學分享）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5 課 · 誠實的疑問：相信耶穌，有理由嗎？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四、問題卡筆記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417320"/>
          <a:ext cx="11064239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4710"/>
                <a:gridCol w="2766060"/>
                <a:gridCol w="4903469"/>
              </a:tblGrid>
              <a:tr h="460248"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問題卡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經文提示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1">
                          <a:solidFill>
                            <a:srgbClr val="1E293B"/>
                          </a:solidFill>
                          <a:latin typeface="Microsoft JhengHei"/>
                        </a:rPr>
                        <a:t>我的想法</a:t>
                      </a:r>
                    </a:p>
                  </a:txBody>
                  <a:tcPr marL="73152" marR="73152" marT="36576" marB="36576">
                    <a:solidFill>
                      <a:srgbClr val="EFE6D2"/>
                    </a:solidFill>
                  </a:tcPr>
                </a:tc>
              </a:tr>
              <a:tr h="1197864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1. 醫生怎樣看「鬼壓床」？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太 4:24：聖經把「害病的」和「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被鬼附的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」分開記載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（自由作答）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  <a:tr h="1197864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5. 親戚到廟宇後病好了，為甚麼還需要耶穌？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約 8:36：天父的兒子若叫你們自由，你們就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真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自由了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（自由作答）</a:t>
                      </a:r>
                    </a:p>
                  </a:txBody>
                  <a:tcPr marL="73152" marR="73152" marT="36576" marB="36576">
                    <a:solidFill>
                      <a:srgbClr val="FAF7F0"/>
                    </a:solidFill>
                  </a:tcPr>
                </a:tc>
              </a:tr>
              <a:tr h="1197864"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9. 「我一無是處」：魔鬼攻擊還是自我對話？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林後 10:5：將人所有的心意</a:t>
                      </a:r>
                      <a:r>
                        <a:rPr sz="2200" b="1" u="sng">
                          <a:solidFill>
                            <a:srgbClr val="C01F1F"/>
                          </a:solidFill>
                          <a:latin typeface="Microsoft JhengHei"/>
                        </a:rPr>
                        <a:t>奪回</a:t>
                      </a:r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，使他都順服基督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2200" b="0">
                          <a:solidFill>
                            <a:srgbClr val="1E293B"/>
                          </a:solidFill>
                          <a:latin typeface="Microsoft JhengHei"/>
                        </a:rPr>
                        <a:t>（自由作答）</a:t>
                      </a:r>
                    </a:p>
                  </a:txBody>
                  <a:tcPr marL="73152" marR="73152" marT="36576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B8860B"/>
                </a:solidFill>
                <a:latin typeface="Microsoft JhengHei"/>
              </a:rPr>
              <a:t>第 5 課 · 誠實的疑問：相信耶穌，有理由嗎？　｜　答案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E293B"/>
                </a:solidFill>
                <a:latin typeface="Microsoft JhengHei"/>
              </a:rPr>
              <a:t>五、我的回應（沒有人會強迫你）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00800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B6778"/>
                </a:solidFill>
                <a:latin typeface="Microsoft JhengHei"/>
              </a:rPr>
              <a:t>Reclaim2K · 民間信仰與屬靈爭戰 · 經文：和合本（逐字）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417320"/>
            <a:ext cx="11064240" cy="972311"/>
          </a:xfrm>
          <a:prstGeom prst="roundRect">
            <a:avLst/>
          </a:prstGeom>
          <a:solidFill>
            <a:srgbClr val="FBF6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453896"/>
            <a:ext cx="10789919" cy="926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000" b="1">
                <a:solidFill>
                  <a:srgbClr val="B8860B"/>
                </a:solidFill>
                <a:latin typeface="Microsoft JhengHei"/>
              </a:rPr>
              <a:t>耶利米書 29:13</a:t>
            </a:r>
          </a:p>
          <a:p>
            <a:pPr>
              <a:spcAft>
                <a:spcPts val="0"/>
              </a:spcAft>
            </a:pPr>
            <a:r>
              <a:rPr sz="2600" b="0">
                <a:solidFill>
                  <a:srgbClr val="1E293B"/>
                </a:solidFill>
                <a:latin typeface="Microsoft JhengHei"/>
              </a:rPr>
              <a:t>「你們尋求我，若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專心尋求我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，就必</a:t>
            </a:r>
            <a:r>
              <a:rPr sz="2600" b="1" u="sng">
                <a:solidFill>
                  <a:srgbClr val="C01F1F"/>
                </a:solidFill>
                <a:latin typeface="Microsoft JhengHei"/>
              </a:rPr>
              <a:t>尋見</a:t>
            </a:r>
            <a:r>
              <a:rPr sz="2600" b="0">
                <a:solidFill>
                  <a:srgbClr val="1E293B"/>
                </a:solidFill>
                <a:latin typeface="Microsoft JhengHei"/>
              </a:rPr>
              <a:t>。」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481072"/>
            <a:ext cx="11064240" cy="1008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0"/>
              </a:spcAft>
            </a:pPr>
            <a:r>
              <a:rPr sz="2600" b="1">
                <a:solidFill>
                  <a:srgbClr val="1E293B"/>
                </a:solidFill>
                <a:latin typeface="Microsoft JhengHei"/>
              </a:rPr>
              <a:t>今天我最想繼續問的一個問題是——</a:t>
            </a:r>
          </a:p>
          <a:p>
            <a:pPr>
              <a:spcAft>
                <a:spcPts val="0"/>
              </a:spcAft>
            </a:pPr>
            <a:r>
              <a:rPr sz="2200" b="0">
                <a:solidFill>
                  <a:srgbClr val="5B6778"/>
                </a:solidFill>
                <a:latin typeface="Microsoft JhengHei"/>
              </a:rPr>
              <a:t>（自由作答——鼓勵同學分享）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9A4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320040"/>
            <a:ext cx="10972527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9A4A2E"/>
                </a:solidFill>
              </a:rPr>
              <a:t>⚠ 使用須知：適用對象及尊重父母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84" y="1143000"/>
            <a:ext cx="10972527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700">
                <a:solidFill>
                  <a:srgbClr val="1E293B"/>
                </a:solidFill>
              </a:rPr>
              <a:t>本單元（包括教案、課堂教材、學生工作紙、簡報、《校園靈異事件簿》影片及 3D 遊戲）只適用於基督教／天主教中學，由老師在宗教教育課堂內帶領使用。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1E293B"/>
                </a:solidFill>
              </a:rPr>
              <a:t>・不適用於小學生。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1E293B"/>
                </a:solidFill>
              </a:rPr>
              <a:t>・不適用於容易感到恐懼或不安的學生：老師應預先了解學生情況，並容許學生隨時停止參與或改為進行其他學習活動。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1E293B"/>
                </a:solidFill>
              </a:rPr>
              <a:t>・不適用於非基督教／非天主教學校。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1E293B"/>
                </a:solidFill>
              </a:rPr>
              <a:t>本單元並非要製造家庭衝突。老師須教導學生尊重父母的宗教信仰，以愛心跟從家中的做法；鼓勵學生與父母傾談，尊重並在主內愛及孝敬父母（「當孝敬父母」，出埃及記 20:12）。如學生的信仰觀點與家人不同，應以禱告和愛心回應，切勿爭拗或對抗。</a:t>
            </a:r>
          </a:p>
          <a:p>
            <a:pPr>
              <a:spcAft>
                <a:spcPts val="300"/>
              </a:spcAft>
            </a:pPr>
            <a:r>
              <a:rPr sz="1100">
                <a:solidFill>
                  <a:srgbClr val="5B6778"/>
                </a:solidFill>
              </a:rPr>
              <a:t>This unit (lesson plans, lesson materials, student worksheets, slides, the "Campus Unseen Files" videos and the 3D games) is only for teacher-led religious-education lessons in Christian / Catholic secondary schools.</a:t>
            </a:r>
          </a:p>
          <a:p>
            <a:pPr>
              <a:spcAft>
                <a:spcPts val="300"/>
              </a:spcAft>
            </a:pPr>
            <a:r>
              <a:rPr sz="1100">
                <a:solidFill>
                  <a:srgbClr val="5B6778"/>
                </a:solidFill>
              </a:rPr>
              <a:t>• Not for primary students.</a:t>
            </a:r>
          </a:p>
          <a:p>
            <a:pPr>
              <a:spcAft>
                <a:spcPts val="300"/>
              </a:spcAft>
            </a:pPr>
            <a:r>
              <a:rPr sz="1100">
                <a:solidFill>
                  <a:srgbClr val="5B6778"/>
                </a:solidFill>
              </a:rPr>
              <a:t>• Not for students who are easily frightened or distressed: teachers should know their students beforehand and let any student stop at any time or do another learning activity.</a:t>
            </a:r>
          </a:p>
          <a:p>
            <a:pPr>
              <a:spcAft>
                <a:spcPts val="300"/>
              </a:spcAft>
            </a:pPr>
            <a:r>
              <a:rPr sz="1100">
                <a:solidFill>
                  <a:srgbClr val="5B6778"/>
                </a:solidFill>
              </a:rPr>
              <a:t>• Not for non-Christian / non-Catholic schools.</a:t>
            </a:r>
          </a:p>
          <a:p>
            <a:pPr>
              <a:spcAft>
                <a:spcPts val="300"/>
              </a:spcAft>
            </a:pPr>
            <a:r>
              <a:rPr sz="1100">
                <a:solidFill>
                  <a:srgbClr val="5B6778"/>
                </a:solidFill>
              </a:rPr>
              <a:t>This unit is not meant to create conflict in families. Teachers must teach students to respect their parents' religion and to follow their family's practices with love; students are encouraged to talk with their parents and to respect, love and honour their parents in the Lord ("Honour your father and your mother", Exodus 20:12). Where a student's beliefs differ from the family's, respond with prayer and love — never with argument or confrontation.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