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914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F6C945"/>
                </a:solidFill>
                <a:latin typeface="Calibri"/>
              </a:rPr>
              <a:t>TEACHER SLIDES · For walking your class through the game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10972800" cy="12801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6400" b="1" i="0">
                <a:solidFill>
                  <a:srgbClr val="FFF8EC"/>
                </a:solidFill>
                <a:latin typeface="Calibri"/>
              </a:rPr>
              <a:t>啟發到立志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743200"/>
            <a:ext cx="1097280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000" b="0" i="1">
                <a:solidFill>
                  <a:srgbClr val="A7DCFF"/>
                </a:solidFill>
                <a:latin typeface="Calibri"/>
              </a:rPr>
              <a:t>Inspire to Aspire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566160"/>
            <a:ext cx="10972800" cy="12801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  <a:latin typeface="Calibri"/>
              </a:rPr>
              <a:t>專注力的經濟學 — 為他人創造價值</a:t>
            </a:r>
          </a:p>
          <a:p>
            <a:pPr algn="l"/>
            <a:r>
              <a:rPr sz="1800" b="0" i="0">
                <a:solidFill>
                  <a:srgbClr val="FFFFFF"/>
                </a:solidFill>
                <a:latin typeface="Calibri"/>
              </a:rPr>
              <a:t>The Economics of Attentiveness — value creation for others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85216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 i="0">
                <a:solidFill>
                  <a:srgbClr val="FFD166"/>
                </a:solidFill>
                <a:latin typeface="Calibri"/>
              </a:rPr>
              <a:t>reclaim2k.org/inspire-to-aspire · 配合教學計劃及學生工作紙使用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26364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64748B"/>
                </a:solidFill>
                <a:latin typeface="Calibri"/>
              </a:rPr>
              <a:t>Use this deck alongside the Teaching Plan and Student Worksheet Word documents.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4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F6C945"/>
                </a:solidFill>
                <a:latin typeface="Calibri"/>
              </a:rPr>
              <a:t>ROUND 2 · INSPIRE · REAL STORY (VERBATIM FROM THE GAME)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0F172A"/>
                </a:solidFill>
              </a:rPr>
              <a:t>Alanna Sethi · HOPE (Helping Our Planet Earth)</a:t>
            </a:r>
          </a:p>
          <a:p>
            <a:r>
              <a:rPr sz="2000" i="1">
                <a:solidFill>
                  <a:srgbClr val="334155"/>
                </a:solidFill>
              </a:rPr>
              <a:t>Alanna Sethi · HOPE (Helping Our Planet Earth)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19456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4400" b="0" i="0">
                <a:solidFill>
                  <a:srgbClr val="0F172A"/>
                </a:solidFill>
                <a:latin typeface="Calibri"/>
              </a:rPr>
              <a:t>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240280"/>
            <a:ext cx="102412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F6C945"/>
                </a:solidFill>
                <a:latin typeface="Calibri"/>
              </a:rPr>
              <a:t>香港 · HOPE 創辦人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0160" y="2560320"/>
            <a:ext cx="102412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64748B"/>
                </a:solidFill>
                <a:latin typeface="Calibri"/>
              </a:rPr>
              <a:t>Hong Kong · Founder of HOPE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108960"/>
            <a:ext cx="10972800" cy="18288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香港學生 Alanna 創辦了 HOPE,建立可自我延續的 wellness</a:t>
            </a:r>
          </a:p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生態系統。 工作坊、活動及互助小組,全部由學生為學生而設計。</a:t>
            </a:r>
          </a:p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由全球 176 個國家共 11,000 名候選人中脫穎而出。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572000"/>
            <a:ext cx="10972800" cy="1371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HK student Alanna founded HOPE — peer wellness for students by students. Beat 11,000 nominees from 176 countries to claim an international youth prize.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53212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6CB8FF"/>
                </a:solidFill>
                <a:latin typeface="Consolas"/>
              </a:rPr>
              <a:t>SOURCE: https://www.scmp.com/yp/discover/lifestyle/features/article/3285651/youth-led-ngo-empowers-teens-through-mental-health-education-and-self-help-tools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5897880"/>
            <a:ext cx="10972800" cy="502920"/>
          </a:xfrm>
          <a:prstGeom prst="roundRect">
            <a:avLst/>
          </a:prstGeom>
          <a:solidFill>
            <a:srgbClr val="FFF8EC"/>
          </a:solidFill>
          <a:ln>
            <a:solidFill>
              <a:srgbClr val="F6C9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5943600"/>
            <a:ext cx="107899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想一想 / Notice → 你的班上有沒有一位朋友近來狀態欠佳? 你不需要擔任 counsellor</a:t>
            </a:r>
          </a:p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—— 但你可以做一名 listener。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啟發到立志 / Inspire to Aspire · 教師簡報 Teacher Pack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9 / 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4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F6C945"/>
                </a:solidFill>
                <a:latin typeface="Calibri"/>
              </a:rPr>
              <a:t>ROUND 2 · INSPIRE · REAL STORY (VERBATIM FROM THE GAME)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0F172A"/>
                </a:solidFill>
              </a:rPr>
              <a:t>Charlotte Yuen · Be Positive HK</a:t>
            </a:r>
          </a:p>
          <a:p>
            <a:r>
              <a:rPr sz="2000" i="1">
                <a:solidFill>
                  <a:srgbClr val="334155"/>
                </a:solidFill>
              </a:rPr>
              <a:t>Charlotte Yuen · Be Positive HK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19456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4400" b="0" i="0">
                <a:solidFill>
                  <a:srgbClr val="0F172A"/>
                </a:solidFill>
                <a:latin typeface="Calibri"/>
              </a:rPr>
              <a:t>📣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240280"/>
            <a:ext cx="102412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F6C945"/>
                </a:solidFill>
                <a:latin typeface="Calibri"/>
              </a:rPr>
              <a:t>香港 · Be Positive HK 創辦人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0160" y="2560320"/>
            <a:ext cx="102412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64748B"/>
                </a:solidFill>
                <a:latin typeface="Calibri"/>
              </a:rPr>
              <a:t>Hong Kong · Be Positive HK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108960"/>
            <a:ext cx="10972800" cy="18288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Charlotte 以社交媒體、故事分享及工作坊,連結同學 ——</a:t>
            </a:r>
          </a:p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把「我覺得自己不行」這類原本不敢說出口的事情,轉化為可以</a:t>
            </a:r>
          </a:p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公開談論的話題。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572000"/>
            <a:ext cx="10972800" cy="1371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Charlotte uses IG, storytelling and workshops to connect students — turning hard-to-say-out-loud feelings into open conversations.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53212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6CB8FF"/>
                </a:solidFill>
                <a:latin typeface="Consolas"/>
              </a:rPr>
              <a:t>SOURCE: https://www.scmp.com/yp/discover/lifestyle/features/article/3285651/youth-led-ngo-empowers-teens-through-mental-health-education-and-self-help-tools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5897880"/>
            <a:ext cx="10972800" cy="502920"/>
          </a:xfrm>
          <a:prstGeom prst="roundRect">
            <a:avLst/>
          </a:prstGeom>
          <a:solidFill>
            <a:srgbClr val="FFF8EC"/>
          </a:solidFill>
          <a:ln>
            <a:solidFill>
              <a:srgbClr val="F6C9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5943600"/>
            <a:ext cx="107899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想一想 / Notice → 如果由你來經營一個帳戶,專門講班內大家都不敢開口的事,</a:t>
            </a:r>
          </a:p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你會講哪一樣?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啟發到立志 / Inspire to Aspire · 教師簡報 Teacher Pack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10 / 16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4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F6C945"/>
                </a:solidFill>
                <a:latin typeface="Calibri"/>
              </a:rPr>
              <a:t>ROUND 3 · ASPIRE — AI 研究提示生成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0F172A"/>
                </a:solidFill>
              </a:rPr>
              <a:t>第三回合 ASPIRE — 從興趣到研究問題</a:t>
            </a:r>
          </a:p>
          <a:p>
            <a:r>
              <a:rPr sz="2800" i="1">
                <a:solidFill>
                  <a:srgbClr val="334155"/>
                </a:solidFill>
              </a:rPr>
              <a:t>Round 3 ASPIRE — From interest to research question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 i="1">
                <a:solidFill>
                  <a:srgbClr val="334155"/>
                </a:solidFill>
                <a:latin typeface="Calibri"/>
              </a:rPr>
              <a:t>學生需要填寫 4 個欄位 / Students fill 4 fields:</a:t>
            </a:r>
          </a:p>
        </p:txBody>
      </p:sp>
      <p:sp>
        <p:nvSpPr>
          <p:cNvPr id="5" name="Oval 4"/>
          <p:cNvSpPr/>
          <p:nvPr/>
        </p:nvSpPr>
        <p:spPr>
          <a:xfrm>
            <a:off x="640080" y="2834640"/>
            <a:ext cx="502920" cy="502920"/>
          </a:xfrm>
          <a:prstGeom prst="ellipse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83464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2743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興趣領域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0" y="2834640"/>
            <a:ext cx="3200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Focus area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3200400"/>
            <a:ext cx="100584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從 10 個選擇:健康 / 長者 / 傷健 / 教育 / 心理 / 環境 / 社區 / 科技 / 藝術 / 運動</a:t>
            </a:r>
          </a:p>
        </p:txBody>
      </p:sp>
      <p:sp>
        <p:nvSpPr>
          <p:cNvPr id="10" name="Oval 9"/>
          <p:cNvSpPr/>
          <p:nvPr/>
        </p:nvSpPr>
        <p:spPr>
          <a:xfrm>
            <a:off x="640080" y="3611880"/>
            <a:ext cx="502920" cy="502920"/>
          </a:xfrm>
          <a:prstGeom prst="ellipse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361188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3611880"/>
            <a:ext cx="2743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我看見的具體問題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3611880"/>
            <a:ext cx="3200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Specific problem I noticed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3977640"/>
            <a:ext cx="100584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至少 25 字 · 越具體越好,AI 才能給可行建議</a:t>
            </a:r>
          </a:p>
        </p:txBody>
      </p:sp>
      <p:sp>
        <p:nvSpPr>
          <p:cNvPr id="15" name="Oval 14"/>
          <p:cNvSpPr/>
          <p:nvPr/>
        </p:nvSpPr>
        <p:spPr>
          <a:xfrm>
            <a:off x="640080" y="4389120"/>
            <a:ext cx="502920" cy="502920"/>
          </a:xfrm>
          <a:prstGeom prst="ellipse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38912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4389120"/>
            <a:ext cx="2743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誰會直接受惠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14800" y="4389120"/>
            <a:ext cx="3200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Who would benefit directly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1600" y="4754880"/>
            <a:ext cx="100584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「60 歲以上獨居婆婆」比「老人家」更具體</a:t>
            </a:r>
          </a:p>
        </p:txBody>
      </p:sp>
      <p:sp>
        <p:nvSpPr>
          <p:cNvPr id="20" name="Oval 19"/>
          <p:cNvSpPr/>
          <p:nvPr/>
        </p:nvSpPr>
        <p:spPr>
          <a:xfrm>
            <a:off x="640080" y="5166360"/>
            <a:ext cx="502920" cy="502920"/>
          </a:xfrm>
          <a:prstGeom prst="ellipse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0080" y="516636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0" y="5166360"/>
            <a:ext cx="2743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我擁有的資源 / 技能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114800" y="5166360"/>
            <a:ext cx="3200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What I bring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71600" y="5532120"/>
            <a:ext cx="100584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Canva、ChatGPT、地利、朋友群、過去經驗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啟發到立志 / Inspire to Aspire · 教師簡報 Teacher Pack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11 / 16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914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F6C945"/>
                </a:solidFill>
                <a:latin typeface="Calibri"/>
              </a:rPr>
              <a:t>ROUND 3 · SAMPLE AI PROMPT (VERBATIM)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FFF8EC"/>
                </a:solidFill>
              </a:rPr>
              <a:t>AI 研究提示 — 內建的反幻覺指令</a:t>
            </a:r>
          </a:p>
          <a:p>
            <a:r>
              <a:rPr sz="2800" i="1">
                <a:solidFill>
                  <a:srgbClr val="334155"/>
                </a:solidFill>
              </a:rPr>
              <a:t>Built-in anti-hallucination guardrail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46888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0" i="1">
                <a:solidFill>
                  <a:srgbClr val="FFD166"/>
                </a:solidFill>
                <a:latin typeface="Calibri"/>
              </a:rPr>
              <a:t>The game's prompt explicitly tells the AI: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926080"/>
            <a:ext cx="11064240" cy="2743200"/>
          </a:xfrm>
          <a:prstGeom prst="roundRect">
            <a:avLst/>
          </a:prstGeom>
          <a:solidFill>
            <a:srgbClr val="FFFFFF"/>
          </a:solidFill>
          <a:ln>
            <a:solidFill>
              <a:srgbClr val="F6C9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3063240"/>
            <a:ext cx="10515600" cy="2560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 i="1">
                <a:solidFill>
                  <a:srgbClr val="0F172A"/>
                </a:solidFill>
                <a:latin typeface="Consolas"/>
              </a:rPr>
              <a:t>Do NOT invent URLs. Suggest where to look, not made-up links.</a:t>
            </a:r>
          </a:p>
          <a:p>
            <a:pPr algn="l"/>
            <a:r>
              <a:rPr sz="1400" b="0" i="1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400" b="0" i="1">
                <a:solidFill>
                  <a:srgbClr val="0F172A"/>
                </a:solidFill>
                <a:latin typeface="Consolas"/>
              </a:rPr>
              <a:t>Name an existing real-world organisation only if you are confident it actually exists; otherwise say "research existing organisations in [field]" without naming.</a:t>
            </a:r>
          </a:p>
          <a:p>
            <a:pPr algn="l"/>
            <a:r>
              <a:rPr sz="1400" b="0" i="1">
                <a:solidFill>
                  <a:srgbClr val="0F172A"/>
                </a:solidFill>
                <a:latin typeface="Consolas"/>
              </a:rPr>
              <a:t/>
            </a:r>
          </a:p>
          <a:p>
            <a:pPr algn="l"/>
            <a:r>
              <a:rPr sz="1400" b="0" i="1">
                <a:solidFill>
                  <a:srgbClr val="0F172A"/>
                </a:solidFill>
                <a:latin typeface="Consolas"/>
              </a:rPr>
              <a:t>Treat them like a junior researcher, not a child.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89788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A7DCFF"/>
                </a:solidFill>
                <a:latin typeface="Calibri"/>
              </a:rPr>
              <a:t>→ 老師可向學生指出:AI 不應「為我創造事實」,而應「為我指方向」。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26364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Teaching point: AI should not invent facts for you — it should point you toward where to look.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啟發到立志 / Inspire to Aspire · 教師簡報 Teacher Pack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12 / 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4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F6C945"/>
                </a:solidFill>
                <a:latin typeface="Calibri"/>
              </a:rPr>
              <a:t>ROUND 4 + ROUND 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0F172A"/>
                </a:solidFill>
              </a:rPr>
              <a:t>從研究 → 行動 → 分享</a:t>
            </a:r>
          </a:p>
          <a:p>
            <a:r>
              <a:rPr sz="2800" i="1">
                <a:solidFill>
                  <a:srgbClr val="334155"/>
                </a:solidFill>
              </a:rPr>
              <a:t>From research to action to sharing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377440"/>
            <a:ext cx="5486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0F172A"/>
                </a:solidFill>
                <a:latin typeface="Calibri"/>
              </a:rPr>
              <a:t>第四回合 CREATE / Round 4 CREATE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880360"/>
            <a:ext cx="5486400" cy="23774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6 種成果類型可選 / 6 deliverables: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/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📋 兩星期行動計劃 Action plan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🎮 小遊戲 / HTML 玩意 Mini-game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📱 App 原型 / 概念 App prototype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🤝 社區實體行動 Community ground action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🎬 短片 / 紀錄訪問 Short film / interview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✉️ 倡議信 / 提案 Advocacy letter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/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AI 提示要求:5 個里程碑 (D1-2 / D3-5 / D6-8 / D9-11 / D12-14)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2377440"/>
            <a:ext cx="5486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0F172A"/>
                </a:solidFill>
                <a:latin typeface="Calibri"/>
              </a:rPr>
              <a:t>第五回合 SHARE / Round 5 SHARE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2880360"/>
            <a:ext cx="5486400" cy="23774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3 個分享渠道 / 3 channels: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/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💬 WhatsApp · wa.me?text= (預填內容)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✉️ 電郵畀老師 · mailto: (含主旨+正文)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📋 複製全文 · navigator.clipboard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/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「Attention that stays inside dies inside.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Speak it — and the action becomes real.」</a:t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/>
            </a:r>
          </a:p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→ 這正是循環的「關閉」按鈕。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啟發到立志 / Inspire to Aspire · 教師簡報 Teacher Pack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13 / 16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4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F6C945"/>
                </a:solidFill>
                <a:latin typeface="Calibri"/>
              </a:rPr>
              <a:t>AWARD SCHEME · 獎勵計劃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0F172A"/>
                </a:solidFill>
              </a:rPr>
              <a:t>三級獎勵 — 校方可自訂實際獎品</a:t>
            </a:r>
          </a:p>
          <a:p>
            <a:r>
              <a:rPr sz="2800" i="1">
                <a:solidFill>
                  <a:srgbClr val="334155"/>
                </a:solidFill>
              </a:rPr>
              <a:t>Three tiers — school decides the actual prize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468880"/>
            <a:ext cx="11064240" cy="1143000"/>
          </a:xfrm>
          <a:prstGeom prst="roundRect">
            <a:avLst/>
          </a:prstGeom>
          <a:solidFill>
            <a:srgbClr val="FFF8EC"/>
          </a:solidFill>
          <a:ln>
            <a:solidFill>
              <a:srgbClr val="F6C9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2606040"/>
            <a:ext cx="1828800" cy="914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600" b="1" i="0">
                <a:solidFill>
                  <a:srgbClr val="0F172A"/>
                </a:solidFill>
                <a:latin typeface="Calibri"/>
              </a:rPr>
              <a:t>🥇 金獎</a:t>
            </a:r>
          </a:p>
          <a:p>
            <a:pPr algn="l"/>
            <a:r>
              <a:rPr sz="1600" b="1" i="0">
                <a:solidFill>
                  <a:srgbClr val="0F172A"/>
                </a:solidFill>
                <a:latin typeface="Calibri"/>
              </a:rPr>
              <a:t>Gold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2560320"/>
            <a:ext cx="8686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全部 8 部分 + 反思 + 兩星期內完成行動 + 執行證明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297180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Full worksheet + reflection + completed action + proof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333756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1">
                <a:solidFill>
                  <a:srgbClr val="F6C945"/>
                </a:solidFill>
                <a:latin typeface="Calibri"/>
              </a:rPr>
              <a:t>* 待定:可由老師代提交至 Reclaim2K,於日後版本作為「真實學生案例」展示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749040"/>
            <a:ext cx="11064240" cy="1143000"/>
          </a:xfrm>
          <a:prstGeom prst="roundRect">
            <a:avLst/>
          </a:prstGeom>
          <a:solidFill>
            <a:srgbClr val="FFF8EC"/>
          </a:solidFill>
          <a:ln>
            <a:solidFill>
              <a:srgbClr val="F6C9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886200"/>
            <a:ext cx="1828800" cy="914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600" b="1" i="0">
                <a:solidFill>
                  <a:srgbClr val="0F172A"/>
                </a:solidFill>
                <a:latin typeface="Calibri"/>
              </a:rPr>
              <a:t>🥈 銀獎</a:t>
            </a:r>
          </a:p>
          <a:p>
            <a:pPr algn="l"/>
            <a:r>
              <a:rPr sz="1600" b="1" i="0">
                <a:solidFill>
                  <a:srgbClr val="0F172A"/>
                </a:solidFill>
                <a:latin typeface="Calibri"/>
              </a:rPr>
              <a:t>Silver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0" y="3840480"/>
            <a:ext cx="8686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全部 8 部分 + 反思 + 行動已部分執行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0" y="425196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Full worksheet + reflection + partial action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0" y="461772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1">
                <a:solidFill>
                  <a:srgbClr val="F6C945"/>
                </a:solidFill>
                <a:latin typeface="Calibri"/>
              </a:rPr>
              <a:t>建議:於 RE / 公民及社會發展 / ES 專題日分享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5029200"/>
            <a:ext cx="11064240" cy="1143000"/>
          </a:xfrm>
          <a:prstGeom prst="roundRect">
            <a:avLst/>
          </a:prstGeom>
          <a:solidFill>
            <a:srgbClr val="FFF8EC"/>
          </a:solidFill>
          <a:ln>
            <a:solidFill>
              <a:srgbClr val="F6C9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5166360"/>
            <a:ext cx="1828800" cy="914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600" b="1" i="0">
                <a:solidFill>
                  <a:srgbClr val="0F172A"/>
                </a:solidFill>
                <a:latin typeface="Calibri"/>
              </a:rPr>
              <a:t>🥉 銅獎</a:t>
            </a:r>
          </a:p>
          <a:p>
            <a:pPr algn="l"/>
            <a:r>
              <a:rPr sz="1600" b="1" i="0">
                <a:solidFill>
                  <a:srgbClr val="0F172A"/>
                </a:solidFill>
                <a:latin typeface="Calibri"/>
              </a:rPr>
              <a:t>Bronze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0" y="5120640"/>
            <a:ext cx="8686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完成必填部分 (第 5 + 第 6 + 第 8 部分)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0" y="553212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Required parts only (Parts 5, 6, 8 of worksheet)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0" y="589788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1">
                <a:solidFill>
                  <a:srgbClr val="F6C945"/>
                </a:solidFill>
                <a:latin typeface="Calibri"/>
              </a:rPr>
              <a:t>建議:課堂內口頭嘉許或班會展示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啟發到立志 / Inspire to Aspire · 教師簡報 Teacher Pack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14 / 16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4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F6C945"/>
                </a:solidFill>
                <a:latin typeface="Calibri"/>
              </a:rPr>
              <a:t>LESSON FLOW · 雙連堂建議流程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0F172A"/>
                </a:solidFill>
              </a:rPr>
              <a:t>70–80 分鐘建議流程</a:t>
            </a:r>
          </a:p>
          <a:p>
            <a:r>
              <a:rPr sz="2800" i="1">
                <a:solidFill>
                  <a:srgbClr val="334155"/>
                </a:solidFill>
              </a:rPr>
              <a:t>Suggested 70–80 min double-lesson flow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514600"/>
            <a:ext cx="109728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F6C945"/>
                </a:solidFill>
                <a:latin typeface="Calibri"/>
              </a:rPr>
              <a:t>8 min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2514600"/>
            <a:ext cx="22860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F172A"/>
                </a:solidFill>
                <a:latin typeface="Calibri"/>
              </a:rPr>
              <a:t>引起動機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97680" y="2514600"/>
            <a:ext cx="73152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Introduction — the 2,000-hour question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017520"/>
            <a:ext cx="109728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F6C945"/>
                </a:solidFill>
                <a:latin typeface="Calibri"/>
              </a:rPr>
              <a:t>15 min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3017520"/>
            <a:ext cx="22860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F172A"/>
                </a:solidFill>
                <a:latin typeface="Calibri"/>
              </a:rPr>
              <a:t>PLAY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3017520"/>
            <a:ext cx="73152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Balloon game · debrief Production vs Over-consumption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520440"/>
            <a:ext cx="109728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F6C945"/>
                </a:solidFill>
                <a:latin typeface="Calibri"/>
              </a:rPr>
              <a:t>20 min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3520440"/>
            <a:ext cx="22860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F172A"/>
                </a:solidFill>
                <a:latin typeface="Calibri"/>
              </a:rPr>
              <a:t>INSPIRE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97680" y="3520440"/>
            <a:ext cx="73152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Read 4 stories together · students pick 2 more on their own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4023360"/>
            <a:ext cx="109728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F6C945"/>
                </a:solidFill>
                <a:latin typeface="Calibri"/>
              </a:rPr>
              <a:t>15 min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0" y="4023360"/>
            <a:ext cx="22860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F172A"/>
                </a:solidFill>
                <a:latin typeface="Calibri"/>
              </a:rPr>
              <a:t>ASPIRE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0" y="4023360"/>
            <a:ext cx="73152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Generate AI research prompt · paste into Gemini · pick one suggestion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526280"/>
            <a:ext cx="109728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F6C945"/>
                </a:solidFill>
                <a:latin typeface="Calibri"/>
              </a:rPr>
              <a:t>10 min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8800" y="4526280"/>
            <a:ext cx="22860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F172A"/>
                </a:solidFill>
                <a:latin typeface="Calibri"/>
              </a:rPr>
              <a:t>CREATE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4526280"/>
            <a:ext cx="73152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Pick output + first step · generate 2-week build prompt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5029200"/>
            <a:ext cx="109728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F6C945"/>
                </a:solidFill>
                <a:latin typeface="Calibri"/>
              </a:rPr>
              <a:t>7 min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28800" y="5029200"/>
            <a:ext cx="22860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F172A"/>
                </a:solidFill>
                <a:latin typeface="Calibri"/>
              </a:rPr>
              <a:t>SHARE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97680" y="5029200"/>
            <a:ext cx="73152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Hit the share button · log who you sent it to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5532120"/>
            <a:ext cx="109728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F6C945"/>
                </a:solidFill>
                <a:latin typeface="Calibri"/>
              </a:rPr>
              <a:t>5 min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28800" y="5532120"/>
            <a:ext cx="22860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F172A"/>
                </a:solidFill>
                <a:latin typeface="Calibri"/>
              </a:rPr>
              <a:t>WRAP-UP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97680" y="5532120"/>
            <a:ext cx="73152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Recap the OECD quote · announce award tiers · set submission deadline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啟發到立志 / Inspire to Aspire · 教師簡報 Teacher Pack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15 / 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914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F6C945"/>
                </a:solidFill>
                <a:latin typeface="Calibri"/>
              </a:rPr>
              <a:t>REFERENCES &amp; LINKS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FFF8EC"/>
                </a:solidFill>
              </a:rPr>
              <a:t>可信來源 · 課後跟進</a:t>
            </a:r>
          </a:p>
          <a:p>
            <a:r>
              <a:rPr sz="2800" i="1">
                <a:solidFill>
                  <a:srgbClr val="334155"/>
                </a:solidFill>
              </a:rPr>
              <a:t>Verified sources for follow-up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468880"/>
            <a:ext cx="6400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OECD · Future of Education and Skills 2030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32320" y="2468880"/>
            <a:ext cx="45720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oecd.org/en/about/projects/future-of-education-and-skills-2030.html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971800"/>
            <a:ext cx="6400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OECD · Learning Compass 2030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2320" y="2971800"/>
            <a:ext cx="45720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oecd.org/en/data/tools/oecd-learning-compass-2030.html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474720"/>
            <a:ext cx="6400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OECD · Entrepreneurship in Education (the verbatim 'value for others' quote)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3474720"/>
            <a:ext cx="45720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oecd.org/.../entrepreneurship-in-education_c5ab9450/cccac96a-en.pdf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977640"/>
            <a:ext cx="6400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Reclaim2K iOS App Store · LIVE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32320" y="3977640"/>
            <a:ext cx="45720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apps.apple.com/us/app/reclaim2k/id6764469256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480560"/>
            <a:ext cx="6400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Reclaim2K Web App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32320" y="4480560"/>
            <a:ext cx="45720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app.reclaim2k.org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4983480"/>
            <a:ext cx="6400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Inspire to Aspire mini-game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32320" y="4983480"/>
            <a:ext cx="45720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reclaim2k.org/inspire-to-aspire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5486400"/>
            <a:ext cx="64008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11 June 2026 EDB Seminar · CDI020261128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32320" y="5486400"/>
            <a:ext cx="457200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tcs.edb.gov.hk/.../forPortal.htm?courseId=CDI020261128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612648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A7DCFF"/>
                </a:solidFill>
                <a:latin typeface="Calibri"/>
              </a:rPr>
              <a:t>「Entrepreneurship is when you act upon opportunities and ideas and transform them into value for others.」 — OECD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啟發到立志 / Inspire to Aspire · 教師簡報 Teacher Pack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16 / 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4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F6C945"/>
                </a:solidFill>
                <a:latin typeface="Calibri"/>
              </a:rPr>
              <a:t>STEP 0 · INSTALL / OPEN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0F172A"/>
                </a:solidFill>
              </a:rPr>
              <a:t>第一步:打開或安裝 Reclaim2K</a:t>
            </a:r>
          </a:p>
          <a:p>
            <a:r>
              <a:rPr sz="2800" i="1">
                <a:solidFill>
                  <a:srgbClr val="334155"/>
                </a:solidFill>
              </a:rPr>
              <a:t>Step 1: Open or install Reclaim2K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468880"/>
            <a:ext cx="365760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606040"/>
            <a:ext cx="329184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4800" b="0" i="0">
                <a:solidFill>
                  <a:srgbClr val="0F172A"/>
                </a:solidFill>
                <a:latin typeface="Calibri"/>
              </a:rPr>
              <a:t>🍎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611880"/>
            <a:ext cx="32918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600" b="1" i="0">
                <a:solidFill>
                  <a:srgbClr val="0F172A"/>
                </a:solidFill>
                <a:latin typeface="Calibri"/>
              </a:rPr>
              <a:t>iPhone / iPad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6052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100" b="1" i="0">
                <a:solidFill>
                  <a:srgbClr val="16A34A"/>
                </a:solidFill>
                <a:latin typeface="Calibri"/>
              </a:rPr>
              <a:t>App Store 已上架</a:t>
            </a:r>
          </a:p>
          <a:p>
            <a:pPr algn="ctr"/>
            <a:r>
              <a:rPr sz="1100" b="1" i="0">
                <a:solidFill>
                  <a:srgbClr val="16A34A"/>
                </a:solidFill>
                <a:latin typeface="Calibri"/>
              </a:rPr>
              <a:t>NOW LIVE on App Store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80060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50" b="0" i="1">
                <a:solidFill>
                  <a:srgbClr val="0F172A"/>
                </a:solidFill>
                <a:latin typeface="Consolas"/>
              </a:rPr>
              <a:t>apps.apple.com/us/app/reclaim2k/</a:t>
            </a:r>
          </a:p>
          <a:p>
            <a:pPr algn="ctr"/>
            <a:r>
              <a:rPr sz="950" b="0" i="1">
                <a:solidFill>
                  <a:srgbClr val="0F172A"/>
                </a:solidFill>
                <a:latin typeface="Consolas"/>
              </a:rPr>
              <a:t>id6764469256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53212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0" i="1">
                <a:solidFill>
                  <a:srgbClr val="334155"/>
                </a:solidFill>
                <a:latin typeface="Calibri"/>
              </a:rPr>
              <a:t>建議:加到主畫面</a:t>
            </a:r>
          </a:p>
          <a:p>
            <a:pPr algn="ctr"/>
            <a:r>
              <a:rPr sz="1000" b="0" i="1">
                <a:solidFill>
                  <a:srgbClr val="334155"/>
                </a:solidFill>
                <a:latin typeface="Calibri"/>
              </a:rPr>
              <a:t>Tip: pin to Home screen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89120" y="2468880"/>
            <a:ext cx="365760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0" y="2606040"/>
            <a:ext cx="329184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4800" b="0" i="0">
                <a:solidFill>
                  <a:srgbClr val="0F172A"/>
                </a:solidFill>
                <a:latin typeface="Calibri"/>
              </a:rPr>
              <a:t>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611880"/>
            <a:ext cx="32918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600" b="1" i="0">
                <a:solidFill>
                  <a:srgbClr val="0F172A"/>
                </a:solidFill>
                <a:latin typeface="Calibri"/>
              </a:rPr>
              <a:t>網頁版 / Web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416052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100" b="0" i="0">
                <a:solidFill>
                  <a:srgbClr val="64748B"/>
                </a:solidFill>
                <a:latin typeface="Calibri"/>
              </a:rPr>
              <a:t>任何瀏覽器即可</a:t>
            </a:r>
          </a:p>
          <a:p>
            <a:pPr algn="ctr"/>
            <a:r>
              <a:rPr sz="1100" b="0" i="0">
                <a:solidFill>
                  <a:srgbClr val="64748B"/>
                </a:solidFill>
                <a:latin typeface="Calibri"/>
              </a:rPr>
              <a:t>Works on any browser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480060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50" b="0" i="1">
                <a:solidFill>
                  <a:srgbClr val="0F172A"/>
                </a:solidFill>
                <a:latin typeface="Consolas"/>
              </a:rPr>
              <a:t>app.reclaim2k.org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553212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0" i="1">
                <a:solidFill>
                  <a:srgbClr val="334155"/>
                </a:solidFill>
                <a:latin typeface="Calibri"/>
              </a:rPr>
              <a:t>建議:把短片儲存為 iPad 桌面捷徑</a:t>
            </a:r>
          </a:p>
          <a:p>
            <a:pPr algn="ctr"/>
            <a:r>
              <a:rPr sz="1000" b="0" i="1">
                <a:solidFill>
                  <a:srgbClr val="334155"/>
                </a:solidFill>
                <a:latin typeface="Calibri"/>
              </a:rPr>
              <a:t>Tip: save as iPad home-screen shortcut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2468880"/>
            <a:ext cx="365760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12480" y="2606040"/>
            <a:ext cx="329184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4800" b="0" i="0">
                <a:solidFill>
                  <a:srgbClr val="0F172A"/>
                </a:solidFill>
                <a:latin typeface="Calibri"/>
              </a:rPr>
              <a:t>🤖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12480" y="3611880"/>
            <a:ext cx="32918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600" b="1" i="0">
                <a:solidFill>
                  <a:srgbClr val="0F172A"/>
                </a:solidFill>
                <a:latin typeface="Calibri"/>
              </a:rPr>
              <a:t>Android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12480" y="416052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100" b="0" i="0">
                <a:solidFill>
                  <a:srgbClr val="64748B"/>
                </a:solidFill>
                <a:latin typeface="Calibri"/>
              </a:rPr>
              <a:t>尚未上架,即將推出</a:t>
            </a:r>
          </a:p>
          <a:p>
            <a:pPr algn="ctr"/>
            <a:r>
              <a:rPr sz="1100" b="0" i="0">
                <a:solidFill>
                  <a:srgbClr val="64748B"/>
                </a:solidFill>
                <a:latin typeface="Calibri"/>
              </a:rPr>
              <a:t>NOT YET — coming soon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80" y="480060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50" b="0" i="1">
                <a:solidFill>
                  <a:srgbClr val="0F172A"/>
                </a:solidFill>
                <a:latin typeface="Consolas"/>
              </a:rPr>
              <a:t>—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12480" y="553212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0" i="1">
                <a:solidFill>
                  <a:srgbClr val="334155"/>
                </a:solidFill>
                <a:latin typeface="Calibri"/>
              </a:rPr>
              <a:t>目前 Android 用戶請用網頁版</a:t>
            </a:r>
          </a:p>
          <a:p>
            <a:pPr algn="ctr"/>
            <a:r>
              <a:rPr sz="1000" b="0" i="1">
                <a:solidFill>
                  <a:srgbClr val="334155"/>
                </a:solidFill>
                <a:latin typeface="Calibri"/>
              </a:rPr>
              <a:t>Use the web version for now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啟發到立志 / Inspire to Aspire · 教師簡報 Teacher Pack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 / 16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4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F6C945"/>
                </a:solidFill>
                <a:latin typeface="Calibri"/>
              </a:rPr>
              <a:t>STEP 0b · IPAD SHORTCUT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0F172A"/>
                </a:solidFill>
              </a:rPr>
              <a:t>在 iPad / iPhone 主畫面加入快捷鍵</a:t>
            </a:r>
          </a:p>
          <a:p>
            <a:r>
              <a:rPr sz="2800" i="1">
                <a:solidFill>
                  <a:srgbClr val="334155"/>
                </a:solidFill>
              </a:rPr>
              <a:t>Pin the Web App to the iPad Home screen</a:t>
            </a:r>
          </a:p>
        </p:txBody>
      </p:sp>
      <p:sp>
        <p:nvSpPr>
          <p:cNvPr id="4" name="Oval 3"/>
          <p:cNvSpPr/>
          <p:nvPr/>
        </p:nvSpPr>
        <p:spPr>
          <a:xfrm>
            <a:off x="640080" y="2468880"/>
            <a:ext cx="502920" cy="502920"/>
          </a:xfrm>
          <a:prstGeom prst="ellipse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246888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514600"/>
            <a:ext cx="49377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0F172A"/>
                </a:solidFill>
                <a:latin typeface="Calibri"/>
              </a:rPr>
              <a:t>在 Safari 開啟 app.reclaim2k.org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2514600"/>
            <a:ext cx="51206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334155"/>
                </a:solidFill>
                <a:latin typeface="Calibri"/>
              </a:rPr>
              <a:t>Open app.reclaim2k.org in Safari</a:t>
            </a:r>
          </a:p>
        </p:txBody>
      </p:sp>
      <p:sp>
        <p:nvSpPr>
          <p:cNvPr id="8" name="Oval 7"/>
          <p:cNvSpPr/>
          <p:nvPr/>
        </p:nvSpPr>
        <p:spPr>
          <a:xfrm>
            <a:off x="640080" y="3182112"/>
            <a:ext cx="502920" cy="502920"/>
          </a:xfrm>
          <a:prstGeom prst="ellipse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3182112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3227832"/>
            <a:ext cx="49377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0F172A"/>
                </a:solidFill>
                <a:latin typeface="Calibri"/>
              </a:rPr>
              <a:t>按底部「分享 ↑」圖示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3227832"/>
            <a:ext cx="51206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334155"/>
                </a:solidFill>
                <a:latin typeface="Calibri"/>
              </a:rPr>
              <a:t>Tap the Share ↑ icon at the bottom</a:t>
            </a:r>
          </a:p>
        </p:txBody>
      </p:sp>
      <p:sp>
        <p:nvSpPr>
          <p:cNvPr id="12" name="Oval 11"/>
          <p:cNvSpPr/>
          <p:nvPr/>
        </p:nvSpPr>
        <p:spPr>
          <a:xfrm>
            <a:off x="640080" y="3895344"/>
            <a:ext cx="502920" cy="502920"/>
          </a:xfrm>
          <a:prstGeom prst="ellipse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3895344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3941064"/>
            <a:ext cx="49377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0F172A"/>
                </a:solidFill>
                <a:latin typeface="Calibri"/>
              </a:rPr>
              <a:t>選「加入主畫面 / Add to Home Screen」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3941064"/>
            <a:ext cx="51206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334155"/>
                </a:solidFill>
                <a:latin typeface="Calibri"/>
              </a:rPr>
              <a:t>Choose "Add to Home Screen"</a:t>
            </a:r>
          </a:p>
        </p:txBody>
      </p:sp>
      <p:sp>
        <p:nvSpPr>
          <p:cNvPr id="16" name="Oval 15"/>
          <p:cNvSpPr/>
          <p:nvPr/>
        </p:nvSpPr>
        <p:spPr>
          <a:xfrm>
            <a:off x="640080" y="4608576"/>
            <a:ext cx="502920" cy="502920"/>
          </a:xfrm>
          <a:prstGeom prst="ellipse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4608576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4654296"/>
            <a:ext cx="49377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0F172A"/>
                </a:solidFill>
                <a:latin typeface="Calibri"/>
              </a:rPr>
              <a:t>命名(預設為 Reclaim2K)→ 加入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4654296"/>
            <a:ext cx="51206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334155"/>
                </a:solidFill>
                <a:latin typeface="Calibri"/>
              </a:rPr>
              <a:t>Name it (default Reclaim2K) → Add</a:t>
            </a:r>
          </a:p>
        </p:txBody>
      </p:sp>
      <p:sp>
        <p:nvSpPr>
          <p:cNvPr id="20" name="Oval 19"/>
          <p:cNvSpPr/>
          <p:nvPr/>
        </p:nvSpPr>
        <p:spPr>
          <a:xfrm>
            <a:off x="640080" y="5321808"/>
            <a:ext cx="502920" cy="502920"/>
          </a:xfrm>
          <a:prstGeom prst="ellipse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0080" y="5321808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0" y="5367528"/>
            <a:ext cx="49377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0F172A"/>
                </a:solidFill>
                <a:latin typeface="Calibri"/>
              </a:rPr>
              <a:t>從主畫面開啟,即如原生 app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0" y="5367528"/>
            <a:ext cx="51206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334155"/>
                </a:solidFill>
                <a:latin typeface="Calibri"/>
              </a:rPr>
              <a:t>Open from the Home screen — feels like a native app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啟發到立志 / Inspire to Aspire · 教師簡報 Teacher Pack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2 / 16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4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F6C945"/>
                </a:solidFill>
                <a:latin typeface="Calibri"/>
              </a:rPr>
              <a:t>GAME OVERVIEW · 遊戲總覽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0F172A"/>
                </a:solidFill>
              </a:rPr>
              <a:t>5 個回合 · 約 25 分鐘</a:t>
            </a:r>
          </a:p>
          <a:p>
            <a:r>
              <a:rPr sz="2800" i="1">
                <a:solidFill>
                  <a:srgbClr val="334155"/>
                </a:solidFill>
              </a:rPr>
              <a:t>5 rounds · ~25 minutes per cycle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468880"/>
            <a:ext cx="22860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600" b="1" i="0">
                <a:solidFill>
                  <a:srgbClr val="0F172A"/>
                </a:solidFill>
                <a:latin typeface="Calibri"/>
              </a:rPr>
              <a:t>1 · PLAY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17520" y="2468880"/>
            <a:ext cx="13716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F6C945"/>
                </a:solidFill>
                <a:latin typeface="Calibri"/>
              </a:rPr>
              <a:t>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80560" y="2468880"/>
            <a:ext cx="713232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334155"/>
                </a:solidFill>
                <a:latin typeface="Calibri"/>
              </a:rPr>
              <a:t>Hot-air balloon collects PRODUCTION (📚🏃🥗🤖),</a:t>
            </a:r>
          </a:p>
          <a:p>
            <a:pPr algn="l"/>
            <a:r>
              <a:rPr sz="1150" b="0" i="0">
                <a:solidFill>
                  <a:srgbClr val="334155"/>
                </a:solidFill>
                <a:latin typeface="Calibri"/>
              </a:rPr>
              <a:t>avoids OVER-CONSUMPTION (📱🍔🎰🍺).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182112"/>
            <a:ext cx="22860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600" b="1" i="0">
                <a:solidFill>
                  <a:srgbClr val="0F172A"/>
                </a:solidFill>
                <a:latin typeface="Calibri"/>
              </a:rPr>
              <a:t>2 · INSPIRE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17520" y="3182112"/>
            <a:ext cx="13716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F6C945"/>
                </a:solidFill>
                <a:latin typeface="Calibri"/>
              </a:rPr>
              <a:t>啟發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0560" y="3182112"/>
            <a:ext cx="713232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334155"/>
                </a:solidFill>
                <a:latin typeface="Calibri"/>
              </a:rPr>
              <a:t>10 verified real student stories, with citation URLs</a:t>
            </a:r>
          </a:p>
          <a:p>
            <a:pPr algn="l"/>
            <a:r>
              <a:rPr sz="1150" b="0" i="0">
                <a:solidFill>
                  <a:srgbClr val="334155"/>
                </a:solidFill>
                <a:latin typeface="Calibri"/>
              </a:rPr>
              <a:t>on TIME · SCMP · Earth.org · 3M Newsroom.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895344"/>
            <a:ext cx="22860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600" b="1" i="0">
                <a:solidFill>
                  <a:srgbClr val="0F172A"/>
                </a:solidFill>
                <a:latin typeface="Calibri"/>
              </a:rPr>
              <a:t>3 · ASPIRE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17520" y="3895344"/>
            <a:ext cx="13716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F6C945"/>
                </a:solidFill>
                <a:latin typeface="Calibri"/>
              </a:rPr>
              <a:t>立志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80560" y="3895344"/>
            <a:ext cx="713232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334155"/>
                </a:solidFill>
                <a:latin typeface="Calibri"/>
              </a:rPr>
              <a:t>Pick interest area + describe a real problem →</a:t>
            </a:r>
          </a:p>
          <a:p>
            <a:pPr algn="l"/>
            <a:r>
              <a:rPr sz="1150" b="0" i="0">
                <a:solidFill>
                  <a:srgbClr val="334155"/>
                </a:solidFill>
                <a:latin typeface="Calibri"/>
              </a:rPr>
              <a:t>generate an AI research prompt.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4608576"/>
            <a:ext cx="22860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600" b="1" i="0">
                <a:solidFill>
                  <a:srgbClr val="0F172A"/>
                </a:solidFill>
                <a:latin typeface="Calibri"/>
              </a:rPr>
              <a:t>4 · CREATE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17520" y="4608576"/>
            <a:ext cx="13716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F6C945"/>
                </a:solidFill>
                <a:latin typeface="Calibri"/>
              </a:rPr>
              <a:t>創造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80560" y="4608576"/>
            <a:ext cx="713232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334155"/>
                </a:solidFill>
                <a:latin typeface="Calibri"/>
              </a:rPr>
              <a:t>Pick output type + first step + 2-week marker →</a:t>
            </a:r>
          </a:p>
          <a:p>
            <a:pPr algn="l"/>
            <a:r>
              <a:rPr sz="1150" b="0" i="0">
                <a:solidFill>
                  <a:srgbClr val="334155"/>
                </a:solidFill>
                <a:latin typeface="Calibri"/>
              </a:rPr>
              <a:t>generate an AI 2-week build plan.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5321808"/>
            <a:ext cx="22860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600" b="1" i="0">
                <a:solidFill>
                  <a:srgbClr val="0F172A"/>
                </a:solidFill>
                <a:latin typeface="Calibri"/>
              </a:rPr>
              <a:t>5 · SHARE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17520" y="5321808"/>
            <a:ext cx="13716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F6C945"/>
                </a:solidFill>
                <a:latin typeface="Calibri"/>
              </a:rPr>
              <a:t>分享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80560" y="5321808"/>
            <a:ext cx="713232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334155"/>
                </a:solidFill>
                <a:latin typeface="Calibri"/>
              </a:rPr>
              <a:t>Send to teacher / parent / friend via WhatsApp,</a:t>
            </a:r>
          </a:p>
          <a:p>
            <a:pPr algn="l"/>
            <a:r>
              <a:rPr sz="1150" b="0" i="0">
                <a:solidFill>
                  <a:srgbClr val="334155"/>
                </a:solidFill>
                <a:latin typeface="Calibri"/>
              </a:rPr>
              <a:t>Email or Copy. Without share, action stays private.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啟發到立志 / Inspire to Aspire · 教師簡報 Teacher Pack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3 / 16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4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F6C945"/>
                </a:solidFill>
                <a:latin typeface="Calibri"/>
              </a:rPr>
              <a:t>ROUND 1 · PLAY (REAL ICONS IN THE GAME)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0F172A"/>
                </a:solidFill>
              </a:rPr>
              <a:t>「製造」對「過度消費」 — 實際遊戲圖示</a:t>
            </a:r>
          </a:p>
          <a:p>
            <a:r>
              <a:rPr sz="2800" i="1">
                <a:solidFill>
                  <a:srgbClr val="334155"/>
                </a:solidFill>
              </a:rPr>
              <a:t>Production vs. Over-consumption · actual game icons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377440"/>
            <a:ext cx="5486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600" b="1" i="0">
                <a:solidFill>
                  <a:srgbClr val="16A34A"/>
                </a:solidFill>
                <a:latin typeface="Calibri"/>
              </a:rPr>
              <a:t>🟢 製造 PRODUCTION (catch 接住)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880360"/>
            <a:ext cx="25603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📚 讀書、思考  Reading · Thinking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291840"/>
            <a:ext cx="25603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🏃 運動  Exercise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703320"/>
            <a:ext cx="25603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🥗 健康飲食  Healthy food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4114800"/>
            <a:ext cx="25603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💧 飲水  Hydration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4526280"/>
            <a:ext cx="25603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😴 充足睡眠  Sleep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937760"/>
            <a:ext cx="25603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🎨 創作  Creating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83280" y="2880360"/>
            <a:ext cx="25603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🎵 練習樂器  Practice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83280" y="3291840"/>
            <a:ext cx="25603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🤖 用 AI 學習  AI for learning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83280" y="3703320"/>
            <a:ext cx="25603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👨‍👩‍👧 家庭時間  Family time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83280" y="4114800"/>
            <a:ext cx="25603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🤝 幫助別人  Helping others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83280" y="4526280"/>
            <a:ext cx="25603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🌳 戶外活動  Outdoors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83280" y="4937760"/>
            <a:ext cx="25603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📝 做筆記  Journaling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0" y="2377440"/>
            <a:ext cx="5486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600" b="1" i="0">
                <a:solidFill>
                  <a:srgbClr val="F78DA7"/>
                </a:solidFill>
                <a:latin typeface="Calibri"/>
              </a:rPr>
              <a:t>🔴 過度消費 OVER-CONSUMPTION (avoid 避開)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75120" y="2880360"/>
            <a:ext cx="51206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📱 刷 IG / TikTok  Doomscroll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75120" y="3291840"/>
            <a:ext cx="51206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🍔 暴食速食  Junk food binge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75120" y="3703320"/>
            <a:ext cx="51206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🎰 賭博 / 課金  Gambling / gacha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75120" y="4114800"/>
            <a:ext cx="51206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🍺 酒精  Alcohol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75120" y="4526280"/>
            <a:ext cx="51206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💸 衝動消費  Impulse spend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675120" y="4937760"/>
            <a:ext cx="51206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🎮 通宵打機  All-night gaming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75120" y="5349240"/>
            <a:ext cx="51206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📺 Binge 韓劇  Binge K-drama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5760720"/>
            <a:ext cx="51206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🥤 汽水  Sugar soda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啟發到立志 / Inspire to Aspire · 教師簡報 Teacher Pack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4 / 16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4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F6C945"/>
                </a:solidFill>
                <a:latin typeface="Calibri"/>
              </a:rPr>
              <a:t>ROUND 2 · INSPIRE · REAL STORY (VERBATIM FROM THE GAME)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0F172A"/>
                </a:solidFill>
              </a:rPr>
              <a:t>Tejasvi Manoj · TIME 2025 年度兒童</a:t>
            </a:r>
          </a:p>
          <a:p>
            <a:r>
              <a:rPr sz="2000" i="1">
                <a:solidFill>
                  <a:srgbClr val="334155"/>
                </a:solidFill>
              </a:rPr>
              <a:t>Tejasvi Manoj · TIME's Kid of the Year 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19456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4400" b="0" i="0">
                <a:solidFill>
                  <a:srgbClr val="0F172A"/>
                </a:solidFill>
                <a:latin typeface="Calibri"/>
              </a:rPr>
              <a:t>🛡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240280"/>
            <a:ext cx="102412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F6C945"/>
                </a:solidFill>
                <a:latin typeface="Calibri"/>
              </a:rPr>
              <a:t>美國德州 Frisco · 中學生 · 印度裔美籍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0160" y="2560320"/>
            <a:ext cx="102412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64748B"/>
                </a:solidFill>
                <a:latin typeface="Calibri"/>
              </a:rPr>
              <a:t>Frisco, Texas, USA · High-school student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108960"/>
            <a:ext cx="10972800" cy="18288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祖父曾險被網絡騙徒騙取金錢——這件事點燃了她的注意力。</a:t>
            </a:r>
          </a:p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她創辦了 Shield Seniors,以 AI 協助長者識破釣魚電郵、</a:t>
            </a:r>
          </a:p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SMS 短訊及可疑連結,並能一鍵舉報。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572000"/>
            <a:ext cx="10972800" cy="1371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Her grandfather was nearly scammed online — that moment turned into Shield Seniors, an AI tool helping older adults catch phishing and report fraud with one click.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53212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6CB8FF"/>
                </a:solidFill>
                <a:latin typeface="Consolas"/>
              </a:rPr>
              <a:t>SOURCE: https://time.com/7315024/kid-of-the-year-2025/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5897880"/>
            <a:ext cx="10972800" cy="502920"/>
          </a:xfrm>
          <a:prstGeom prst="roundRect">
            <a:avLst/>
          </a:prstGeom>
          <a:solidFill>
            <a:srgbClr val="FFF8EC"/>
          </a:solidFill>
          <a:ln>
            <a:solidFill>
              <a:srgbClr val="F6C9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5943600"/>
            <a:ext cx="107899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想一想 / Notice → 在你的家或社區裡,有沒有一個微小的細節令你「停下來思考為甚麼」?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啟發到立志 / Inspire to Aspire · 教師簡報 Teacher Pack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5 / 16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4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F6C945"/>
                </a:solidFill>
                <a:latin typeface="Calibri"/>
              </a:rPr>
              <a:t>ROUND 2 · INSPIRE · REAL STORY (VERBATIM FROM THE GAME)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0F172A"/>
                </a:solidFill>
              </a:rPr>
              <a:t>Brainstorm by Braille</a:t>
            </a:r>
          </a:p>
          <a:p>
            <a:r>
              <a:rPr sz="2000" i="1">
                <a:solidFill>
                  <a:srgbClr val="334155"/>
                </a:solidFill>
              </a:rPr>
              <a:t>Brainstorm by Braille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19456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4400" b="0" i="0">
                <a:solidFill>
                  <a:srgbClr val="0F172A"/>
                </a:solidFill>
                <a:latin typeface="Calibri"/>
              </a:rPr>
              <a:t>👆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240280"/>
            <a:ext cx="102412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F6C945"/>
                </a:solidFill>
                <a:latin typeface="Calibri"/>
              </a:rPr>
              <a:t>香港道教鄧顯紀念中學 · 香港科學節 2025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0160" y="2560320"/>
            <a:ext cx="102412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64748B"/>
                </a:solidFill>
                <a:latin typeface="Calibri"/>
              </a:rPr>
              <a:t>HKTA Tang Hin Memorial SS · HK Science Fair 2025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108960"/>
            <a:ext cx="10972800" cy="18288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學生以 Micro:bit 配合點字鍵盤,製作了 Brainstorm by Braille</a:t>
            </a:r>
          </a:p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—— 一部可攜式筆記裝置,讓視障人士可隨時記下自己的想法,</a:t>
            </a:r>
          </a:p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而毋須倚賴大型昂貴的儀器。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572000"/>
            <a:ext cx="10972800" cy="1371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Tang Hin students built a portable Braille notepad from a Micro:bit + Braille keyboard layout — so the visually impaired can capture their own thoughts without bulky, expensive devices.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53212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6CB8FF"/>
                </a:solidFill>
                <a:latin typeface="Consolas"/>
              </a:rPr>
              <a:t>SOURCE: https://www.scmp.com/presented/news/hong-kong/topics/hong-kong-science-fair-welcomes-all/article/3315074/hong-kong-science-fair-showcases-local-students-ai-and-tech-innovations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5897880"/>
            <a:ext cx="10972800" cy="502920"/>
          </a:xfrm>
          <a:prstGeom prst="roundRect">
            <a:avLst/>
          </a:prstGeom>
          <a:solidFill>
            <a:srgbClr val="FFF8EC"/>
          </a:solidFill>
          <a:ln>
            <a:solidFill>
              <a:srgbClr val="F6C9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5943600"/>
            <a:ext cx="107899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想一想 / Notice → 你身邊有人正在處理一件「困難得彷彿只能等別人解決」的事情嗎?</a:t>
            </a:r>
          </a:p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Micro:bit 連 IDE,總成本或許不超過 400 港元。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啟發到立志 / Inspire to Aspire · 教師簡報 Teacher Pack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6 / 16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4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F6C945"/>
                </a:solidFill>
                <a:latin typeface="Calibri"/>
              </a:rPr>
              <a:t>ROUND 2 · INSPIRE · REAL STORY (VERBATIM FROM THE GAME)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0F172A"/>
                </a:solidFill>
              </a:rPr>
              <a:t>FloodGate — 高中生團隊預測洪災</a:t>
            </a:r>
          </a:p>
          <a:p>
            <a:r>
              <a:rPr sz="2000" i="1">
                <a:solidFill>
                  <a:srgbClr val="334155"/>
                </a:solidFill>
              </a:rPr>
              <a:t>FloodGate — Teen team predicting floods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19456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4400" b="0" i="0">
                <a:solidFill>
                  <a:srgbClr val="0F172A"/>
                </a:solidFill>
                <a:latin typeface="Calibri"/>
              </a:rPr>
              <a:t>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240280"/>
            <a:ext cx="102412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F6C945"/>
                </a:solidFill>
                <a:latin typeface="Calibri"/>
              </a:rPr>
              <a:t>美國北卡羅萊納州科學數學中學 · The Earth Prize 2024 冠軍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0160" y="2560320"/>
            <a:ext cx="102412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64748B"/>
                </a:solidFill>
                <a:latin typeface="Calibri"/>
              </a:rPr>
              <a:t>NC School of Science and Mathematics, USA · The Earth Prize 2024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108960"/>
            <a:ext cx="10972800" cy="18288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George Cheng、Reichen Schaller、Shubhan Bhattacharya、</a:t>
            </a:r>
          </a:p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Sumedh Kotrannavar(17 至 18 歲),以機器學習配合衛星數據,</a:t>
            </a:r>
          </a:p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製成 FloodGate,預測洪災並推送早期警報。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572000"/>
            <a:ext cx="10972800" cy="1371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Four students (ages 17–18) used machine learning + satellite data to build FloodGate — a flood prediction system delivering early warnings through a mobile app.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53212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6CB8FF"/>
                </a:solidFill>
                <a:latin typeface="Consolas"/>
              </a:rPr>
              <a:t>SOURCE: https://kids.earth.org/climate-change/the-earth-prize-2024-how-you-can-be-a-teenage-climate-changemaker/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5897880"/>
            <a:ext cx="10972800" cy="502920"/>
          </a:xfrm>
          <a:prstGeom prst="roundRect">
            <a:avLst/>
          </a:prstGeom>
          <a:solidFill>
            <a:srgbClr val="FFF8EC"/>
          </a:solidFill>
          <a:ln>
            <a:solidFill>
              <a:srgbClr val="F6C9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5943600"/>
            <a:ext cx="107899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想一想 / Notice → 你最近有否讀過一則新聞,心想「誰會處理這件事?」 ——</a:t>
            </a:r>
          </a:p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你就是那個「誰」。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啟發到立志 / Inspire to Aspire · 教師簡報 Teacher Pack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7 / 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4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F6C945"/>
                </a:solidFill>
                <a:latin typeface="Calibri"/>
              </a:rPr>
              <a:t>ROUND 2 · INSPIRE · REAL STORY (VERBATIM FROM THE GAME)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0F172A"/>
                </a:solidFill>
              </a:rPr>
              <a:t>Gitanjali Rao · TIME 史上首位「年度兒童」(2020)</a:t>
            </a:r>
          </a:p>
          <a:p>
            <a:r>
              <a:rPr sz="2000" i="1">
                <a:solidFill>
                  <a:srgbClr val="334155"/>
                </a:solidFill>
              </a:rPr>
              <a:t>Gitanjali Rao · TIME's First-Ever Kid of the Year (2020)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19456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4400" b="0" i="0">
                <a:solidFill>
                  <a:srgbClr val="0F172A"/>
                </a:solidFill>
                <a:latin typeface="Calibri"/>
              </a:rPr>
              <a:t>💧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240280"/>
            <a:ext cx="102412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F6C945"/>
                </a:solidFill>
                <a:latin typeface="Calibri"/>
              </a:rPr>
              <a:t>美國科羅拉多州 Lone Tree · 15 歲 · 印度裔美籍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0160" y="2560320"/>
            <a:ext cx="102412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64748B"/>
                </a:solidFill>
                <a:latin typeface="Calibri"/>
              </a:rPr>
              <a:t>Lone Tree, Colorado, USA · age 15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108960"/>
            <a:ext cx="10972800" cy="18288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11 歲的 Gitanjali 發明了 Tethys —— 一個以碳納米管製成的</a:t>
            </a:r>
          </a:p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可攜式水質測試裝置,可於 15 分鐘內測出飲用水含鉛量。</a:t>
            </a:r>
          </a:p>
          <a:p>
            <a:pPr algn="l"/>
            <a:r>
              <a:rPr sz="1300" b="0" i="0">
                <a:solidFill>
                  <a:srgbClr val="0F172A"/>
                </a:solidFill>
                <a:latin typeface="Calibri"/>
              </a:rPr>
              <a:t>其後她又開發 Kindly,以 AI 偵測網絡欺凌訊息。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572000"/>
            <a:ext cx="10972800" cy="1371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At age 11 she invented Tethys, a portable carbon-nanotube device for lead-in-water in 15 minutes. Then Kindly, an AI app that flags cyber-bullying messages.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53212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6CB8FF"/>
                </a:solidFill>
                <a:latin typeface="Consolas"/>
              </a:rPr>
              <a:t>SOURCE: https://time.com/5916772/kid-of-the-year-2020/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5897880"/>
            <a:ext cx="10972800" cy="502920"/>
          </a:xfrm>
          <a:prstGeom prst="roundRect">
            <a:avLst/>
          </a:prstGeom>
          <a:solidFill>
            <a:srgbClr val="FFF8EC"/>
          </a:solidFill>
          <a:ln>
            <a:solidFill>
              <a:srgbClr val="F6C9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5943600"/>
            <a:ext cx="107899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想一想 / Notice → 你身邊有沒有一個系統性問題(食水、空氣、網絡言論、學校壓力⋯⋯),</a:t>
            </a:r>
          </a:p>
          <a:p>
            <a:pPr algn="l"/>
            <a:r>
              <a:rPr sz="1000" b="0" i="1">
                <a:solidFill>
                  <a:srgbClr val="0F172A"/>
                </a:solidFill>
                <a:latin typeface="Calibri"/>
              </a:rPr>
              <a:t>被普通人視為「政府自會處理」? 而你,正是那個普通人。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啟發到立志 / Inspire to Aspire · 教師簡報 Teacher Pack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8 / 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