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配合 reclaim2k.org/nde。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熱線及關顧提醒。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每個經驗都不完全一樣（關啟文 2016）。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van Lommel P. 等，Lancet 358 (2001): 2039–2045。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播放原創短片《柳葉刀研究：兩個真實個案》（3 分鐘）。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來源：van Lommel 等 2001；van Lommel 2004。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van Lommel 記錄的倖存者個案（未註明屬柳葉刀研究內）。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公平：學界仍在研究（例如瀕死大腦活動短暫增強的研究，請老師核對）。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播放在園子裡專訪片段（老師選段）。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可播放香港歸正福音頻道〈「天堂經歷」是真的嗎？〉（4 分鐘）作對照。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再讀約壹4:1；帖前5:21；申18:10-12（不可求問死人）。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基督徒的盼望建基於那位真正死了又復活的主。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回應全部私人；網頁有可選的接受耶穌頁。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>
                <a:solidFill>
                  <a:srgbClr val="F0B45A"/>
                </a:solidFill>
                <a:latin typeface="Microsoft JhengHei"/>
              </a:rPr>
              <a:t>信仰與科學：瀕死經驗初探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73736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中五聖經科 · 兩課</a:t>
            </a:r>
          </a:p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科學看見甚麼？信仰怎樣分辨？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</a:rPr>
              <a:t>第一課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大腦停止時，意識還能存在嗎？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醫學的三個死亡標準：呼吸停止、心臟停止、腦電圖平線</a:t>
            </a:r>
          </a:p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心搏停止時，三者都會出現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</a:rPr>
              <a:t>第一課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常見特徵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平安、離體、隧道、已故親友、光體</a:t>
            </a:r>
          </a:p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人生回顧、分界線、返回、生命改變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</a:rPr>
              <a:t>第一課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兩類研究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回顧研究：事後徵求，靠記憶</a:t>
            </a:r>
          </a:p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前瞻研究：預先準備、連續跟進每一位病人、數天內訪問、有紀錄及對照組</a:t>
            </a:r>
          </a:p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→ 才能公平地檢驗不同解釋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</a:rPr>
              <a:t>第一課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《柳葉刀》2001：荷蘭十間醫院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344 名心臟停頓後獲救的病人</a:t>
            </a:r>
          </a:p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62 人（18%）記得「臨床死亡」期間的經驗</a:t>
            </a:r>
          </a:p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41 人（12%）核心經驗；282 人沒有記憶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</a:rPr>
              <a:t>第一課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這不是宗教研究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是否出現瀕死經驗，與宗教、教育、藥物、</a:t>
            </a:r>
          </a:p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對死亡的恐懼、事前認識都無關</a:t>
            </a:r>
          </a:p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所有病人都缺氧──為甚麼只有 18%？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</a:rPr>
              <a:t>第一課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個案一：假牙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深度昏迷、接受心肺復甦時，護士把他的假牙放進急救車抽屜</a:t>
            </a:r>
          </a:p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一星期後：「那位護士知道我的假牙在哪裏！」</a:t>
            </a:r>
          </a:p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細節事後被護士核實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</a:rPr>
              <a:t>第一課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個案二：陌生的男人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心臟停頓時見到已離世的祖母，和一位陌生男人</a:t>
            </a:r>
          </a:p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十多年後，母親臨終給他看相片：那是他的親生父親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</a:rPr>
              <a:t>第一課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證據法庭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藥物？缺氧？腦內啡肽？顳葉癲癇？期望投射？殘餘腦活動？</a:t>
            </a:r>
          </a:p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每一個：解釋是甚麼？反駁證據是甚麼？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</a:rPr>
              <a:t>第二課 · 信仰怎樣分辨？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約翰‧柏克牧師的論點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研究逾千個瀕死經驗（《彼岸的真相》Imagine Heaven）</a:t>
            </a:r>
          </a:p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不同文化、宗教的人，常描述一位充滿光和愛的存在</a:t>
            </a:r>
          </a:p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「報告」的名稱受背景影響；「描述」的特徵卻相似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</a:rPr>
              <a:t>第二課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並不一樣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不是所有瀕死經驗都愉快（阿特瓦特：約 700 人中 105 人非常難受）</a:t>
            </a:r>
          </a:p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人會按背景詮釋光體</a:t>
            </a:r>
          </a:p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關啟文：瀕死經驗最多對唯物論構成挑戰，不能直接證明基督教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</a:rPr>
              <a:t>第二課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以聖經為準則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F4F0FF"/>
                </a:solidFill>
                <a:latin typeface="Microsoft JhengHei"/>
              </a:rPr>
              <a:t>「亞伯拉罕說：『若不聽從摩西和先知的話，就是有一個從死裡復活的，他們也是不聽勸。』」</a:t>
            </a:r>
          </a:p>
          <a:p>
            <a:r>
              <a:rPr sz="1800">
                <a:solidFill>
                  <a:srgbClr val="C9C2E2"/>
                </a:solidFill>
              </a:rPr>
              <a:t>—— 路加福音 16:31（和合本）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</a:rPr>
              <a:t>第二課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分辨三問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與聖經一致嗎？</a:t>
            </a:r>
          </a:p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焦點是耶穌嗎？</a:t>
            </a:r>
          </a:p>
          <a:p>
            <a:pPr>
              <a:spcAft>
                <a:spcPts val="10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帶來愛與悔改嗎？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</a:rPr>
              <a:t>第二課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我們不用瀕死，也可以看見真光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F4F0FF"/>
                </a:solidFill>
                <a:latin typeface="Microsoft JhengHei"/>
              </a:rPr>
              <a:t>「耶穌又對眾人說：「我是世界的光。跟從我的，就不在黑暗裡走，必要得著生命的光。」」</a:t>
            </a:r>
          </a:p>
          <a:p>
            <a:r>
              <a:rPr sz="1800">
                <a:solidFill>
                  <a:srgbClr val="C9C2E2"/>
                </a:solidFill>
              </a:rPr>
              <a:t>—— 約翰福音 8:12（和合本）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</a:rPr>
              <a:t>第二課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拿著死亡鑰匙的主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F4F0FF"/>
                </a:solidFill>
                <a:latin typeface="Microsoft JhengHei"/>
              </a:rPr>
              <a:t>「我一看見，就仆倒在他腳前，像死了一樣。他用右手按著我，說：「不要懼怕！我是首先的，我是末後的， 18又是那存活的；我曾死過，現在又活了，直活到永永遠遠；並且拿著死亡和陰間的鑰匙。」</a:t>
            </a:r>
          </a:p>
          <a:p>
            <a:r>
              <a:rPr sz="1800">
                <a:solidFill>
                  <a:srgbClr val="C9C2E2"/>
                </a:solidFill>
              </a:rPr>
              <a:t>—— 啟示錄 1:17-18（和合本）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你信這話嗎？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73736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>
                <a:solidFill>
                  <a:srgbClr val="F4F0FF"/>
                </a:solidFill>
                <a:latin typeface="Microsoft JhengHei"/>
              </a:rPr>
              <a:t>「耶穌對她說：「復活在我，生命也在我。信我的人雖然死了，也必復活； 26凡活著信我的人必永遠不死。你信這話嗎？」」</a:t>
            </a:r>
          </a:p>
          <a:p>
            <a:r>
              <a:rPr sz="1800">
                <a:solidFill>
                  <a:srgbClr val="C9C2E2"/>
                </a:solidFill>
              </a:rPr>
              <a:t>—— 約翰福音 11:25-26（和合本）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