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1B2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50292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200" b="1" i="0">
                <a:solidFill>
                  <a:srgbClr val="E6B450"/>
                </a:solidFill>
                <a:latin typeface="Calibri"/>
              </a:rPr>
              <a:t>TEACHER SLIDES · Needs-mapping + jigsaw songwriting through Peter's life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188720"/>
            <a:ext cx="10972800" cy="11887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5000" b="1" i="0">
                <a:solidFill>
                  <a:srgbClr val="FBF7EE"/>
                </a:solidFill>
                <a:latin typeface="Calibri"/>
              </a:rPr>
              <a:t>與彼得同行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10972800" cy="8229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800" b="0" i="1">
                <a:solidFill>
                  <a:srgbClr val="F6D07A"/>
                </a:solidFill>
                <a:latin typeface="Calibri"/>
              </a:rPr>
              <a:t>Walking with Peter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3200400"/>
            <a:ext cx="10972800" cy="10972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800" b="0" i="0">
                <a:solidFill>
                  <a:srgbClr val="FFFFFF"/>
                </a:solidFill>
                <a:latin typeface="Calibri"/>
              </a:rPr>
              <a:t>需要對照 × SHINE 敬拜曲創作</a:t>
            </a:r>
          </a:p>
          <a:p>
            <a:pPr algn="l"/>
            <a:r>
              <a:rPr sz="1800" b="0" i="0">
                <a:solidFill>
                  <a:srgbClr val="FFFFFF"/>
                </a:solidFill>
                <a:latin typeface="Calibri"/>
              </a:rPr>
              <a:t>Needs-mapping × the SHINE songwriting method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466344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00" b="0" i="0">
                <a:solidFill>
                  <a:srgbClr val="F6D07A"/>
                </a:solidFill>
                <a:latin typeface="Calibri"/>
              </a:rPr>
              <a:t>Tools: Suno (Free) · Gemini · a real Bible · Reclaim2K App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512064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200" b="0" i="1">
                <a:solidFill>
                  <a:srgbClr val="FFFFFF"/>
                </a:solidFill>
                <a:latin typeface="Calibri"/>
              </a:rPr>
              <a:t>Length: 4 × 40-min lessons — mapping, 2 workshops, jigsaw showcase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1 / 16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THE MECHANISM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182233"/>
                </a:solidFill>
              </a:rPr>
              <a:t>三個步驟</a:t>
            </a:r>
          </a:p>
          <a:p>
            <a:r>
              <a:rPr sz="2600" i="1">
                <a:solidFill>
                  <a:srgbClr val="4C5A70"/>
                </a:solidFill>
              </a:rPr>
              <a:t>Three Steps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2286000"/>
            <a:ext cx="3474720" cy="38404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2E8B8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31520" y="2423160"/>
            <a:ext cx="310896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4400" b="1" i="0">
                <a:solidFill>
                  <a:srgbClr val="C9922A"/>
                </a:solidFill>
                <a:latin typeface="Calibri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3383280"/>
            <a:ext cx="310896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800" b="1" i="0">
                <a:solidFill>
                  <a:srgbClr val="182233"/>
                </a:solidFill>
                <a:latin typeface="Calibri"/>
              </a:rPr>
              <a:t>需要對照</a:t>
            </a:r>
          </a:p>
          <a:p>
            <a:pPr algn="ctr"/>
            <a:r>
              <a:rPr sz="1800" b="1" i="0">
                <a:solidFill>
                  <a:srgbClr val="182233"/>
                </a:solidFill>
                <a:latin typeface="Calibri"/>
              </a:rPr>
              <a:t>Needs-Mapping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4480560"/>
            <a:ext cx="3108960" cy="1463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100" b="0" i="0">
                <a:solidFill>
                  <a:srgbClr val="4C5A70"/>
                </a:solidFill>
                <a:latin typeface="Calibri"/>
              </a:rPr>
              <a:t>每位學生私下揀 1-2 個掙扎標籤</a:t>
            </a:r>
          </a:p>
          <a:p>
            <a:pPr algn="ctr"/>
            <a:r>
              <a:rPr sz="1100" b="0" i="0">
                <a:solidFill>
                  <a:srgbClr val="4C5A70"/>
                </a:solidFill>
                <a:latin typeface="Calibri"/>
              </a:rPr>
              <a:t>Each student privately picks 1-2 struggle tags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297679" y="2286000"/>
            <a:ext cx="3474720" cy="38404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2E8B8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480559" y="2423160"/>
            <a:ext cx="310896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4400" b="1" i="0">
                <a:solidFill>
                  <a:srgbClr val="C9922A"/>
                </a:solidFill>
                <a:latin typeface="Calibri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80559" y="3383280"/>
            <a:ext cx="310896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800" b="1" i="0">
                <a:solidFill>
                  <a:srgbClr val="182233"/>
                </a:solidFill>
                <a:latin typeface="Calibri"/>
              </a:rPr>
              <a:t>SHINE 創作</a:t>
            </a:r>
          </a:p>
          <a:p>
            <a:pPr algn="ctr"/>
            <a:r>
              <a:rPr sz="1800" b="1" i="0">
                <a:solidFill>
                  <a:srgbClr val="182233"/>
                </a:solidFill>
                <a:latin typeface="Calibri"/>
              </a:rPr>
              <a:t>SHINE Songwriting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59" y="4480560"/>
            <a:ext cx="3108960" cy="1463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100" b="0" i="0">
                <a:solidFill>
                  <a:srgbClr val="4C5A70"/>
                </a:solidFill>
                <a:latin typeface="Calibri"/>
              </a:rPr>
              <a:t>配對到的小組創作一首歌，五元素俱全</a:t>
            </a:r>
          </a:p>
          <a:p>
            <a:pPr algn="ctr"/>
            <a:r>
              <a:rPr sz="1100" b="0" i="0">
                <a:solidFill>
                  <a:srgbClr val="4C5A70"/>
                </a:solidFill>
                <a:latin typeface="Calibri"/>
              </a:rPr>
              <a:t>The matched group writes one song with all 5 elements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46719" y="2286000"/>
            <a:ext cx="3474720" cy="38404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2E8B8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29599" y="2423160"/>
            <a:ext cx="310896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4400" b="1" i="0">
                <a:solidFill>
                  <a:srgbClr val="C9922A"/>
                </a:solidFill>
                <a:latin typeface="Calibri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599" y="3383280"/>
            <a:ext cx="310896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800" b="1" i="0">
                <a:solidFill>
                  <a:srgbClr val="182233"/>
                </a:solidFill>
                <a:latin typeface="Calibri"/>
              </a:rPr>
              <a:t>定格・猜想・揭曉・禱告邀請</a:t>
            </a:r>
          </a:p>
          <a:p>
            <a:pPr algn="ctr"/>
            <a:r>
              <a:rPr sz="1800" b="1" i="0">
                <a:solidFill>
                  <a:srgbClr val="182233"/>
                </a:solidFill>
                <a:latin typeface="Calibri"/>
              </a:rPr>
              <a:t>Freeze-Guess-Reveal-Invite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599" y="4480560"/>
            <a:ext cx="3108960" cy="1463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100" b="0" i="0">
                <a:solidFill>
                  <a:srgbClr val="4C5A70"/>
                </a:solidFill>
                <a:latin typeface="Calibri"/>
              </a:rPr>
              <a:t>不同組不同時刻 = 全班行一趟彼得的人生，並被邀請一同祈禱</a:t>
            </a:r>
          </a:p>
          <a:p>
            <a:pPr algn="ctr"/>
            <a:r>
              <a:rPr sz="1100" b="0" i="0">
                <a:solidFill>
                  <a:srgbClr val="4C5A70"/>
                </a:solidFill>
                <a:latin typeface="Calibri"/>
              </a:rPr>
              <a:t>Different groups, different moments = a tour of Peter's life, with an invitation to pray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2 / 16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1E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THE PETER MOMENTS BANK · 1/2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182233"/>
                </a:solidFill>
              </a:rPr>
              <a:t>彼得故事庫</a:t>
            </a:r>
          </a:p>
          <a:p>
            <a:r>
              <a:rPr sz="2600" i="1">
                <a:solidFill>
                  <a:srgbClr val="4C5A70"/>
                </a:solidFill>
              </a:rPr>
              <a:t>The Peter Moments Bank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2286000"/>
            <a:ext cx="2606040" cy="4023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1F6E6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85800" y="2423160"/>
            <a:ext cx="233172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278892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50" b="1" i="0">
                <a:solidFill>
                  <a:srgbClr val="182233"/>
                </a:solidFill>
                <a:latin typeface="Calibri"/>
              </a:rPr>
              <a:t>撇下網 · 呼召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3566160"/>
            <a:ext cx="233172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1F6E6E"/>
                </a:solidFill>
                <a:latin typeface="Calibri"/>
              </a:rPr>
              <a:t>路加福音 5:1-11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402336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B5533C"/>
                </a:solidFill>
                <a:latin typeface="Calibri"/>
              </a:rPr>
              <a:t>成就感落空・前路未明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4937760"/>
            <a:ext cx="2331720" cy="11887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850" b="0" i="0">
                <a:solidFill>
                  <a:srgbClr val="4C5A70"/>
                </a:solidFill>
                <a:latin typeface="Calibri"/>
              </a:rPr>
              <a:t>福音流行 Gospel Pop — 明亮、由空虛轉盛滿，適合仍有盼望、想被鼓勵行動的組別。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337560" y="2286000"/>
            <a:ext cx="2606040" cy="4023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1F6E6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474720" y="2423160"/>
            <a:ext cx="233172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74720" y="278892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50" b="1" i="0">
                <a:solidFill>
                  <a:srgbClr val="182233"/>
                </a:solidFill>
                <a:latin typeface="Calibri"/>
              </a:rPr>
              <a:t>下沉與拯救 · 信心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74720" y="3566160"/>
            <a:ext cx="233172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1F6E6E"/>
                </a:solidFill>
                <a:latin typeface="Calibri"/>
              </a:rPr>
              <a:t>馬太福音 14:22-33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74720" y="402336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B5533C"/>
                </a:solidFill>
                <a:latin typeface="Calibri"/>
              </a:rPr>
              <a:t>踏出一步的驚慌・突然的懷疑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74720" y="4937760"/>
            <a:ext cx="2331720" cy="11887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850" b="0" i="0">
                <a:solidFill>
                  <a:srgbClr val="4C5A70"/>
                </a:solidFill>
                <a:latin typeface="Calibri"/>
              </a:rPr>
              <a:t>當代敬拜 Contemporary Worship — 由緊張逐步推向盛大，適合正經歷驚慌起伏的組別。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26479" y="2286000"/>
            <a:ext cx="2606040" cy="4023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1F6E6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263639" y="2423160"/>
            <a:ext cx="233172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63639" y="278892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50" b="1" i="0">
                <a:solidFill>
                  <a:srgbClr val="182233"/>
                </a:solidFill>
                <a:latin typeface="Calibri"/>
              </a:rPr>
              <a:t>大膽的宣告 · 你是基督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63639" y="3566160"/>
            <a:ext cx="233172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1F6E6E"/>
                </a:solidFill>
                <a:latin typeface="Calibri"/>
              </a:rPr>
              <a:t>馬太福音 16:13-20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63639" y="402336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B5533C"/>
                </a:solidFill>
                <a:latin typeface="Calibri"/>
              </a:rPr>
              <a:t>安靜的信徒，準備好承認信仰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63639" y="4937760"/>
            <a:ext cx="2331720" cy="11887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850" b="0" i="0">
                <a:solidFill>
                  <a:srgbClr val="4C5A70"/>
                </a:solidFill>
                <a:latin typeface="Calibri"/>
              </a:rPr>
              <a:t>頌讚另類搖滾 Anthemic Alt-Rock — 由獨白式主歌推向全體大合唱，象徵由私下相信轉化為公開宣告。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915399" y="2286000"/>
            <a:ext cx="2606040" cy="4023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1F6E6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9052559" y="2423160"/>
            <a:ext cx="233172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52559" y="278892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50" b="1" i="0">
                <a:solidFill>
                  <a:srgbClr val="182233"/>
                </a:solidFill>
                <a:latin typeface="Calibri"/>
              </a:rPr>
              <a:t>炭火旁 · 從自信到恢復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052559" y="3566160"/>
            <a:ext cx="233172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1F6E6E"/>
                </a:solidFill>
                <a:latin typeface="Calibri"/>
              </a:rPr>
              <a:t>可 14:29-31 · 路 22:31-32 · 可 14:66-72 · 約 21:15-19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052559" y="402336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B5533C"/>
                </a:solidFill>
                <a:latin typeface="Calibri"/>
              </a:rPr>
              <a:t>自視過高，然後跌到谷底・羞愧未散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052559" y="4937760"/>
            <a:ext cx="2331720" cy="11887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850" b="0" i="0">
                <a:solidFill>
                  <a:srgbClr val="4C5A70"/>
                </a:solidFill>
                <a:latin typeface="Calibri"/>
              </a:rPr>
              <a:t>民謠敬拜 Acoustic Folk — 由自信滿滿的木結他撥弦開始，中段忽然剝落成一句清唱（代表自信被戳破），再推向福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3 / 16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1E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THE PETER MOMENTS BANK · 2/2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182233"/>
                </a:solidFill>
              </a:rPr>
              <a:t>彼得故事庫</a:t>
            </a:r>
          </a:p>
          <a:p>
            <a:r>
              <a:rPr sz="2600" i="1">
                <a:solidFill>
                  <a:srgbClr val="4C5A70"/>
                </a:solidFill>
              </a:rPr>
              <a:t>The Peter Moments Bank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2286000"/>
            <a:ext cx="2606040" cy="4023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1F6E6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85800" y="2423160"/>
            <a:ext cx="233172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278892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50" b="1" i="0">
                <a:solidFill>
                  <a:srgbClr val="182233"/>
                </a:solidFill>
                <a:latin typeface="Calibri"/>
              </a:rPr>
              <a:t>被充滿，放膽 · 五旬節與神蹟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3566160"/>
            <a:ext cx="233172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1F6E6E"/>
                </a:solidFill>
                <a:latin typeface="Calibri"/>
              </a:rPr>
              <a:t>使徒行傳 2:1-41 · 使徒行傳 3:1-10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402336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B5533C"/>
                </a:solidFill>
                <a:latin typeface="Calibri"/>
              </a:rPr>
              <a:t>驚開聲講信仰・覺得自己沒有事可以被人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4937760"/>
            <a:ext cx="2331720" cy="11887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850" b="0" i="0">
                <a:solidFill>
                  <a:srgbClr val="4C5A70"/>
                </a:solidFill>
                <a:latin typeface="Calibri"/>
              </a:rPr>
              <a:t>頌讚福音搖滾 Anthemic Gospel Rock / Festival Worship — 由細聲、拘謹的主歌，推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337560" y="2286000"/>
            <a:ext cx="2606040" cy="4023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1F6E6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474720" y="2423160"/>
            <a:ext cx="233172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74720" y="278892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50" b="1" i="0">
                <a:solidFill>
                  <a:srgbClr val="182233"/>
                </a:solidFill>
                <a:latin typeface="Calibri"/>
              </a:rPr>
              <a:t>打破偏見 · 約帕的異象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74720" y="3566160"/>
            <a:ext cx="233172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1F6E6E"/>
                </a:solidFill>
                <a:latin typeface="Calibri"/>
              </a:rPr>
              <a:t>使徒行傳 10:9-35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74720" y="402336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B5533C"/>
                </a:solidFill>
                <a:latin typeface="Calibri"/>
              </a:rPr>
              <a:t>難以接納同自己不同的人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74720" y="4937760"/>
            <a:ext cx="2331720" cy="11887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850" b="0" i="0">
                <a:solidFill>
                  <a:srgbClr val="4C5A70"/>
                </a:solidFill>
                <a:latin typeface="Calibri"/>
              </a:rPr>
              <a:t>國/粵語敬拜 Cantopop / Mandopop Worship — 寬闊、溫暖，代表界線被打開。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26479" y="2286000"/>
            <a:ext cx="2606040" cy="4023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1F6E6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263639" y="2423160"/>
            <a:ext cx="233172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63639" y="278892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50" b="1" i="0">
                <a:solidFill>
                  <a:srgbClr val="182233"/>
                </a:solidFill>
                <a:latin typeface="Calibri"/>
              </a:rPr>
              <a:t>與耶穌傾饒恕 · 七十個七次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63639" y="3566160"/>
            <a:ext cx="233172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1F6E6E"/>
                </a:solidFill>
                <a:latin typeface="Calibri"/>
              </a:rPr>
              <a:t>馬太福音 18:21-35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63639" y="4023360"/>
            <a:ext cx="233172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1" i="0">
                <a:solidFill>
                  <a:srgbClr val="B5533C"/>
                </a:solidFill>
                <a:latin typeface="Calibri"/>
              </a:rPr>
              <a:t>真是被人所傷・覺得不原諒先是公道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63639" y="4937760"/>
            <a:ext cx="2331720" cy="11887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850" b="0" i="0">
                <a:solidFill>
                  <a:srgbClr val="4C5A70"/>
                </a:solidFill>
                <a:latin typeface="Calibri"/>
              </a:rPr>
              <a:t>柔和鋼琴敘事曲 Tender Piano Ballad → 提昇式木結他 Uplifted Acoustic — 由捏緊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4 / 16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TEACHER MATCHING GUIDE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182233"/>
                </a:solidFill>
              </a:rPr>
              <a:t>怎樣分組配對？</a:t>
            </a:r>
          </a:p>
          <a:p>
            <a:r>
              <a:rPr sz="2600" i="1">
                <a:solidFill>
                  <a:srgbClr val="4C5A70"/>
                </a:solidFill>
              </a:rPr>
              <a:t>How to Group &amp; Match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011680"/>
            <a:ext cx="10972800" cy="42062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1. 學生私下完成 Part 0（揀 1-2 個掙扎標籤 + 一句「我此刻的風浪」）。</a:t>
            </a:r>
          </a:p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2. 收集方式：舉手 / 貼紙分類牆 / 收回工作紙 —— 不需要公開個別學生的答案。</a:t>
            </a:r>
          </a:p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3. 按共同標籤組成 3-5 人一組。</a:t>
            </a:r>
          </a:p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4. 對照「彼得故事庫」表，配對每組最貼近的時刻；兩個相近時刻可讓組別自選。</a:t>
            </a:r>
          </a:p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5. 保密提示：分組只憑標籤，毋須追問細節。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5 / 16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4-SESSION WORKFLOW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182233"/>
                </a:solidFill>
              </a:rPr>
              <a:t>4 節流程</a:t>
            </a:r>
          </a:p>
          <a:p>
            <a:r>
              <a:rPr sz="2600" i="1">
                <a:solidFill>
                  <a:srgbClr val="4C5A70"/>
                </a:solidFill>
              </a:rPr>
              <a:t>The 4-Session Flow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2377440"/>
            <a:ext cx="2606040" cy="31089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2E8B8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85800" y="2560320"/>
            <a:ext cx="233172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2000" b="1" i="0">
                <a:solidFill>
                  <a:srgbClr val="1F6E6E"/>
                </a:solidFill>
                <a:latin typeface="Calibri"/>
              </a:rPr>
              <a:t>L1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3291840"/>
            <a:ext cx="2331720" cy="20116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300" b="0" i="0">
                <a:solidFill>
                  <a:srgbClr val="182233"/>
                </a:solidFill>
                <a:latin typeface="Calibri"/>
              </a:rPr>
              <a:t>需要對照 + 分組</a:t>
            </a:r>
          </a:p>
          <a:p>
            <a:pPr algn="ctr"/>
            <a:r>
              <a:rPr sz="1300" b="0" i="0">
                <a:solidFill>
                  <a:srgbClr val="182233"/>
                </a:solidFill>
                <a:latin typeface="Calibri"/>
              </a:rPr>
              <a:t>Mapping + grouping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383280" y="2377440"/>
            <a:ext cx="2606040" cy="31089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2E8B8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520440" y="2560320"/>
            <a:ext cx="233172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2000" b="1" i="0">
                <a:solidFill>
                  <a:srgbClr val="1F6E6E"/>
                </a:solidFill>
                <a:latin typeface="Calibri"/>
              </a:rPr>
              <a:t>L2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20440" y="3291840"/>
            <a:ext cx="2331720" cy="20116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300" b="0" i="0">
                <a:solidFill>
                  <a:srgbClr val="182233"/>
                </a:solidFill>
                <a:latin typeface="Calibri"/>
              </a:rPr>
              <a:t>小組對照 + 親自搜經</a:t>
            </a:r>
          </a:p>
          <a:p>
            <a:pPr algn="ctr"/>
            <a:r>
              <a:rPr sz="1300" b="0" i="0">
                <a:solidFill>
                  <a:srgbClr val="182233"/>
                </a:solidFill>
                <a:latin typeface="Calibri"/>
              </a:rPr>
              <a:t>Mirror + verse search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17920" y="2377440"/>
            <a:ext cx="2606040" cy="31089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2E8B8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55080" y="2560320"/>
            <a:ext cx="233172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2000" b="1" i="0">
                <a:solidFill>
                  <a:srgbClr val="1F6E6E"/>
                </a:solidFill>
                <a:latin typeface="Calibri"/>
              </a:rPr>
              <a:t>L3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55080" y="3291840"/>
            <a:ext cx="2331720" cy="20116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300" b="0" i="0">
                <a:solidFill>
                  <a:srgbClr val="182233"/>
                </a:solidFill>
                <a:latin typeface="Calibri"/>
              </a:rPr>
              <a:t>曲風 + Suno 製作</a:t>
            </a:r>
          </a:p>
          <a:p>
            <a:pPr algn="ctr"/>
            <a:r>
              <a:rPr sz="1300" b="0" i="0">
                <a:solidFill>
                  <a:srgbClr val="182233"/>
                </a:solidFill>
                <a:latin typeface="Calibri"/>
              </a:rPr>
              <a:t>Style + Suno production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052560" y="2377440"/>
            <a:ext cx="2606040" cy="31089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2E8B8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89720" y="2560320"/>
            <a:ext cx="233172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2000" b="1" i="0">
                <a:solidFill>
                  <a:srgbClr val="1F6E6E"/>
                </a:solidFill>
                <a:latin typeface="Calibri"/>
              </a:rPr>
              <a:t>L4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89720" y="3291840"/>
            <a:ext cx="2331720" cy="20116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300" b="0" i="0">
                <a:solidFill>
                  <a:srgbClr val="182233"/>
                </a:solidFill>
                <a:latin typeface="Calibri"/>
              </a:rPr>
              <a:t>拼圖展演 + 收結</a:t>
            </a:r>
          </a:p>
          <a:p>
            <a:pPr algn="ctr"/>
            <a:r>
              <a:rPr sz="1300" b="0" i="0">
                <a:solidFill>
                  <a:srgbClr val="182233"/>
                </a:solidFill>
                <a:latin typeface="Calibri"/>
              </a:rPr>
              <a:t>Jigsaw showcase + capstone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6 / 16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1E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THE CLOSING PRESENTATION · not just a song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182233"/>
                </a:solidFill>
              </a:rPr>
              <a:t>定格・猜想・揭曉・禱告邀請</a:t>
            </a:r>
          </a:p>
          <a:p>
            <a:r>
              <a:rPr sz="2600" i="1">
                <a:solidFill>
                  <a:srgbClr val="4C5A70"/>
                </a:solidFill>
              </a:rPr>
              <a:t>Freeze · Guess · Reveal · Invite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011680"/>
            <a:ext cx="237744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00" b="1" i="0">
                <a:solidFill>
                  <a:srgbClr val="1F6E6E"/>
                </a:solidFill>
                <a:latin typeface="Calibri"/>
              </a:rPr>
              <a:t>1 · 凝定 Freeze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17520" y="2011680"/>
            <a:ext cx="8595360" cy="7772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0">
                <a:solidFill>
                  <a:srgbClr val="182233"/>
                </a:solidFill>
                <a:latin typeface="Calibri"/>
              </a:rPr>
              <a:t>小組用身體定格一個現代學生生活的畫面，10 秒，不講事。</a:t>
            </a:r>
          </a:p>
          <a:p>
            <a:pPr algn="l"/>
            <a:r>
              <a:rPr sz="1150" b="0" i="0">
                <a:solidFill>
                  <a:srgbClr val="182233"/>
                </a:solidFill>
                <a:latin typeface="Calibri"/>
              </a:rPr>
              <a:t>The group freezes into a modern student-life scene, 10 sec, no words.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2907792"/>
            <a:ext cx="237744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00" b="1" i="0">
                <a:solidFill>
                  <a:srgbClr val="1F6E6E"/>
                </a:solidFill>
                <a:latin typeface="Calibri"/>
              </a:rPr>
              <a:t>2 · 猜想 Guess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17520" y="2907792"/>
            <a:ext cx="8595360" cy="7772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0">
                <a:solidFill>
                  <a:srgbClr val="182233"/>
                </a:solidFill>
                <a:latin typeface="Calibri"/>
              </a:rPr>
              <a:t>全班大聲估：這個畫面想邀請我們為咩祈禱？</a:t>
            </a:r>
          </a:p>
          <a:p>
            <a:pPr algn="l"/>
            <a:r>
              <a:rPr sz="1150" b="0" i="0">
                <a:solidFill>
                  <a:srgbClr val="182233"/>
                </a:solidFill>
                <a:latin typeface="Calibri"/>
              </a:rPr>
              <a:t>The class calls out guesses: what is this scene inviting us to pray about?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3803904"/>
            <a:ext cx="237744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00" b="1" i="0">
                <a:solidFill>
                  <a:srgbClr val="1F6E6E"/>
                </a:solidFill>
                <a:latin typeface="Calibri"/>
              </a:rPr>
              <a:t>3 · 揭曉 Reveal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17520" y="3803904"/>
            <a:ext cx="8595360" cy="7772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0">
                <a:solidFill>
                  <a:srgbClr val="182233"/>
                </a:solidFill>
                <a:latin typeface="Calibri"/>
              </a:rPr>
              <a:t>小組講出配對的彼得時刻 + 播放歌曲精華 15-20 秒。</a:t>
            </a:r>
          </a:p>
          <a:p>
            <a:pPr algn="l"/>
            <a:r>
              <a:rPr sz="1150" b="0" i="0">
                <a:solidFill>
                  <a:srgbClr val="182233"/>
                </a:solidFill>
                <a:latin typeface="Calibri"/>
              </a:rPr>
              <a:t>The group names their Peter moment + plays a 15-20 sec song highlight.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4700016"/>
            <a:ext cx="237744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00" b="1" i="0">
                <a:solidFill>
                  <a:srgbClr val="1F6E6E"/>
                </a:solidFill>
                <a:latin typeface="Calibri"/>
              </a:rPr>
              <a:t>4 · 邀請 Invite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17520" y="4700016"/>
            <a:ext cx="8595360" cy="7772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0">
                <a:solidFill>
                  <a:srgbClr val="182233"/>
                </a:solidFill>
                <a:latin typeface="Calibri"/>
              </a:rPr>
              <a:t>帶領全班 30 秒禱告邀請——非強逼，可默禱／聆聽／暫不參與。</a:t>
            </a:r>
          </a:p>
          <a:p>
            <a:pPr algn="l"/>
            <a:r>
              <a:rPr sz="1150" b="0" i="0">
                <a:solidFill>
                  <a:srgbClr val="182233"/>
                </a:solidFill>
                <a:latin typeface="Calibri"/>
              </a:rPr>
              <a:t>Lead a 30-sec prayer invitation — never forced: silent prayer, listening, or opting out are all fine.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8640" y="5806440"/>
            <a:ext cx="1097280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50" b="0" i="1">
                <a:solidFill>
                  <a:srgbClr val="B5533C"/>
                </a:solidFill>
                <a:latin typeface="Calibri"/>
              </a:rPr>
              <a:t>例子 Example: 一位同學站在凳上、一腳踏出半空，望向同伴求助 —— 全班估緊「行在水面」的信心與恐懼。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7 / 16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1B2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F6D07A"/>
                </a:solidFill>
                <a:latin typeface="Calibri"/>
              </a:rPr>
              <a:t>THE SHINE CHECKLIST · every group, all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FBF7EE"/>
                </a:solidFill>
              </a:rPr>
              <a:t>SHINE 歌曲清單</a:t>
            </a:r>
          </a:p>
          <a:p>
            <a:r>
              <a:rPr sz="2600" i="1">
                <a:solidFill>
                  <a:srgbClr val="4C5A70"/>
                </a:solidFill>
              </a:rPr>
              <a:t>The SHINE Song Checklist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011680"/>
            <a:ext cx="73152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800" b="1" i="0">
                <a:solidFill>
                  <a:srgbClr val="F6D07A"/>
                </a:solidFill>
                <a:latin typeface="Calibri"/>
              </a:rPr>
              <a:t>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71600" y="2057400"/>
            <a:ext cx="292608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1" i="0">
                <a:solidFill>
                  <a:srgbClr val="FBF7EE"/>
                </a:solidFill>
                <a:latin typeface="Calibri"/>
              </a:rPr>
              <a:t>Style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80560" y="2084832"/>
            <a:ext cx="658368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0" i="0">
                <a:solidFill>
                  <a:srgbClr val="FFFFFF"/>
                </a:solidFill>
                <a:latin typeface="Calibri"/>
              </a:rPr>
              <a:t>曲風代表現在的心情，並非「最好聽」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2852928"/>
            <a:ext cx="73152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800" b="1" i="0">
                <a:solidFill>
                  <a:srgbClr val="F6D07A"/>
                </a:solidFill>
                <a:latin typeface="Calibri"/>
              </a:rPr>
              <a:t>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2898648"/>
            <a:ext cx="292608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1" i="0">
                <a:solidFill>
                  <a:srgbClr val="FBF7EE"/>
                </a:solidFill>
                <a:latin typeface="Calibri"/>
              </a:rPr>
              <a:t>His words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80560" y="2926080"/>
            <a:ext cx="658368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0" i="0">
                <a:solidFill>
                  <a:srgbClr val="FFFFFF"/>
                </a:solidFill>
                <a:latin typeface="Calibri"/>
              </a:rPr>
              <a:t>彼得的一句真實說話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3694176"/>
            <a:ext cx="73152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800" b="1" i="0">
                <a:solidFill>
                  <a:srgbClr val="F6D07A"/>
                </a:solidFill>
                <a:latin typeface="Calibri"/>
              </a:rPr>
              <a:t>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71600" y="3739896"/>
            <a:ext cx="292608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1" i="0">
                <a:solidFill>
                  <a:srgbClr val="FBF7EE"/>
                </a:solidFill>
                <a:latin typeface="Calibri"/>
              </a:rPr>
              <a:t>I struggle…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80560" y="3767328"/>
            <a:ext cx="658368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0" i="0">
                <a:solidFill>
                  <a:srgbClr val="FFFFFF"/>
                </a:solidFill>
                <a:latin typeface="Calibri"/>
              </a:rPr>
              <a:t>你自己真實的掙扎（第一身）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640" y="4535424"/>
            <a:ext cx="73152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800" b="1" i="0">
                <a:solidFill>
                  <a:srgbClr val="F6D07A"/>
                </a:solidFill>
                <a:latin typeface="Calibri"/>
              </a:rPr>
              <a:t>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71600" y="4581144"/>
            <a:ext cx="292608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1" i="0">
                <a:solidFill>
                  <a:srgbClr val="FBF7EE"/>
                </a:solidFill>
                <a:latin typeface="Calibri"/>
              </a:rPr>
              <a:t>New verse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80560" y="4608576"/>
            <a:ext cx="658368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0" i="0">
                <a:solidFill>
                  <a:srgbClr val="FFFFFF"/>
                </a:solidFill>
                <a:latin typeface="Calibri"/>
              </a:rPr>
              <a:t>自己找到的經文（AI 不可以幫手）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8640" y="5376672"/>
            <a:ext cx="73152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800" b="1" i="0">
                <a:solidFill>
                  <a:srgbClr val="F6D07A"/>
                </a:solidFill>
                <a:latin typeface="Calibri"/>
              </a:rPr>
              <a:t>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71600" y="5422392"/>
            <a:ext cx="292608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1" i="0">
                <a:solidFill>
                  <a:srgbClr val="FBF7EE"/>
                </a:solidFill>
                <a:latin typeface="Calibri"/>
              </a:rPr>
              <a:t>Elevate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80560" y="5449824"/>
            <a:ext cx="658368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0" i="0">
                <a:solidFill>
                  <a:srgbClr val="FFFFFF"/>
                </a:solidFill>
                <a:latin typeface="Calibri"/>
              </a:rPr>
              <a:t>結尾一段禱告歌詞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8 / 16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AI WORKFLOW · 1/2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182233"/>
                </a:solidFill>
              </a:rPr>
              <a:t>Gemini 歌詞提示範本</a:t>
            </a:r>
          </a:p>
          <a:p>
            <a:r>
              <a:rPr sz="2600" i="1">
                <a:solidFill>
                  <a:srgbClr val="4C5A70"/>
                </a:solidFill>
              </a:rPr>
              <a:t>Gemini Lyrics Prompt Template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011680"/>
            <a:ext cx="10972800" cy="42062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50" b="0" i="0">
                <a:solidFill>
                  <a:srgbClr val="182233"/>
                </a:solidFill>
                <a:latin typeface="Consolas"/>
              </a:rPr>
              <a:t>Our moment: [title + ref]   Scripture: [verbatim]</a:t>
            </a:r>
          </a:p>
          <a:p>
            <a:pPr algn="l"/>
            <a:r>
              <a:rPr sz="1450" b="0" i="0">
                <a:solidFill>
                  <a:srgbClr val="182233"/>
                </a:solidFill>
                <a:latin typeface="Consolas"/>
              </a:rPr>
              <a:t>H — Peter's words: [quote]   I — our struggle: [group text]</a:t>
            </a:r>
          </a:p>
          <a:p>
            <a:pPr algn="l"/>
            <a:r>
              <a:rPr sz="1450" b="0" i="0">
                <a:solidFill>
                  <a:srgbClr val="182233"/>
                </a:solidFill>
                <a:latin typeface="Consolas"/>
              </a:rPr>
              <a:t>N — our own-found verse: [never AI-supplied]   Style: [choice + reason]</a:t>
            </a:r>
          </a:p>
          <a:p>
            <a:pPr algn="l"/>
            <a:r>
              <a:rPr sz="1450" b="0" i="0">
                <a:solidFill>
                  <a:srgbClr val="182233"/>
                </a:solidFill>
                <a:latin typeface="Consolas"/>
              </a:rPr>
              <a:t/>
            </a:r>
          </a:p>
          <a:p>
            <a:pPr algn="l"/>
            <a:r>
              <a:rPr sz="1450" b="0" i="0">
                <a:solidFill>
                  <a:srgbClr val="182233"/>
                </a:solidFill>
                <a:latin typeface="Consolas"/>
              </a:rPr>
              <a:t>Output 5 sections mapping to S-H-I-N-E: Verse(H) · Verse(I) · Chorus(N) · Bridge · Outro(E, a prayer).</a:t>
            </a:r>
          </a:p>
          <a:p>
            <a:pPr algn="l"/>
            <a:r>
              <a:rPr sz="1450" b="0" i="0">
                <a:solidFill>
                  <a:srgbClr val="182233"/>
                </a:solidFill>
                <a:latin typeface="Consolas"/>
              </a:rPr>
              <a:t/>
            </a:r>
          </a:p>
          <a:p>
            <a:pPr algn="l"/>
            <a:r>
              <a:rPr sz="1450" b="0" i="0">
                <a:solidFill>
                  <a:srgbClr val="182233"/>
                </a:solidFill>
                <a:latin typeface="Consolas"/>
              </a:rPr>
              <a:t>Rules: quote ONLY given scripture · never invent/suggest a verse for N · CEFR B1 · end pointing to Jesus · Chinese in formal 書面語.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9 / 16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AI WORKFLOW · 2/2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182233"/>
                </a:solidFill>
              </a:rPr>
              <a:t>Gemini → Suno 提示範本</a:t>
            </a:r>
          </a:p>
          <a:p>
            <a:r>
              <a:rPr sz="2600" i="1">
                <a:solidFill>
                  <a:srgbClr val="4C5A70"/>
                </a:solidFill>
              </a:rPr>
              <a:t>Gemini-to-Suno Prompt Template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011680"/>
            <a:ext cx="10972800" cy="42062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onsolas"/>
              </a:rPr>
              <a:t>Title: [3-5 word English title]</a:t>
            </a:r>
          </a:p>
          <a:p>
            <a:pPr algn="l"/>
            <a:r>
              <a:rPr sz="1600" b="0" i="0">
                <a:solidFill>
                  <a:srgbClr val="182233"/>
                </a:solidFill>
                <a:latin typeface="Consolas"/>
              </a:rPr>
              <a:t>Song style: [arc, instruments, tempo, vocal type, emotional shift]</a:t>
            </a:r>
          </a:p>
          <a:p>
            <a:pPr algn="l"/>
            <a:r>
              <a:rPr sz="1600" b="0" i="0">
                <a:solidFill>
                  <a:srgbClr val="182233"/>
                </a:solidFill>
                <a:latin typeface="Consolas"/>
              </a:rPr>
              <a:t/>
            </a:r>
          </a:p>
          <a:p>
            <a:pPr algn="l"/>
            <a:r>
              <a:rPr sz="1600" b="0" i="0">
                <a:solidFill>
                  <a:srgbClr val="182233"/>
                </a:solidFill>
                <a:latin typeface="Consolas"/>
              </a:rPr>
              <a:t>[Verse 1] [Verse 2] [Chorus] [Bridge] [Outro]</a:t>
            </a:r>
          </a:p>
          <a:p>
            <a:pPr algn="l"/>
            <a:r>
              <a:rPr sz="1600" b="0" i="0">
                <a:solidFill>
                  <a:srgbClr val="182233"/>
                </a:solidFill>
                <a:latin typeface="Consolas"/>
              </a:rPr>
              <a:t/>
            </a:r>
          </a:p>
          <a:p>
            <a:pPr algn="l"/>
            <a:r>
              <a:rPr sz="1600" b="0" i="0">
                <a:solidFill>
                  <a:srgbClr val="182233"/>
                </a:solidFill>
                <a:latin typeface="Consolas"/>
              </a:rPr>
              <a:t>Rules: Suno v3.5 free tier · 3-4 min target · end with "Amen" only if natural.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10 / 16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STEP 0 · INSTALL / OPEN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182233"/>
                </a:solidFill>
              </a:rPr>
              <a:t>打開或安裝 Reclaim2K</a:t>
            </a:r>
          </a:p>
          <a:p>
            <a:r>
              <a:rPr sz="2600" i="1">
                <a:solidFill>
                  <a:srgbClr val="4C5A70"/>
                </a:solidFill>
              </a:rPr>
              <a:t>Open or install Reclaim2K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2468880"/>
            <a:ext cx="3657600" cy="38404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4C5A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31520" y="2606040"/>
            <a:ext cx="329184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4800" b="0" i="0">
                <a:solidFill>
                  <a:srgbClr val="182233"/>
                </a:solidFill>
                <a:latin typeface="Calibri"/>
              </a:rPr>
              <a:t>🍎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3611880"/>
            <a:ext cx="329184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600" b="1" i="0">
                <a:solidFill>
                  <a:srgbClr val="182233"/>
                </a:solidFill>
                <a:latin typeface="Calibri"/>
              </a:rPr>
              <a:t>iPhone / iPad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4160520"/>
            <a:ext cx="329184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100" b="1" i="0">
                <a:solidFill>
                  <a:srgbClr val="2E9E6B"/>
                </a:solidFill>
                <a:latin typeface="Calibri"/>
              </a:rPr>
              <a:t>NOW LIVE on App Store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4800600"/>
            <a:ext cx="329184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950" b="0" i="1">
                <a:solidFill>
                  <a:srgbClr val="182233"/>
                </a:solidFill>
                <a:latin typeface="Consolas"/>
              </a:rPr>
              <a:t>apps.apple.com/us/app/reclaim2k/</a:t>
            </a:r>
          </a:p>
          <a:p>
            <a:pPr algn="ctr"/>
            <a:r>
              <a:rPr sz="950" b="0" i="1">
                <a:solidFill>
                  <a:srgbClr val="182233"/>
                </a:solidFill>
                <a:latin typeface="Consolas"/>
              </a:rPr>
              <a:t>id6764469256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5532120"/>
            <a:ext cx="329184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000" b="0" i="1">
                <a:solidFill>
                  <a:srgbClr val="4C5A70"/>
                </a:solidFill>
                <a:latin typeface="Calibri"/>
              </a:rPr>
              <a:t>Tip: pin to Home screen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89120" y="2468880"/>
            <a:ext cx="3657600" cy="38404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4C5A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572000" y="2606040"/>
            <a:ext cx="329184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4800" b="0" i="0">
                <a:solidFill>
                  <a:srgbClr val="182233"/>
                </a:solidFill>
                <a:latin typeface="Calibri"/>
              </a:rPr>
              <a:t>🌐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72000" y="3611880"/>
            <a:ext cx="329184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600" b="1" i="0">
                <a:solidFill>
                  <a:srgbClr val="182233"/>
                </a:solidFill>
                <a:latin typeface="Calibri"/>
              </a:rPr>
              <a:t>網頁版 / Web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72000" y="4160520"/>
            <a:ext cx="329184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100" b="0" i="0">
                <a:solidFill>
                  <a:srgbClr val="7C8496"/>
                </a:solidFill>
                <a:latin typeface="Calibri"/>
              </a:rPr>
              <a:t>Works on any browser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2000" y="4800600"/>
            <a:ext cx="329184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950" b="0" i="1">
                <a:solidFill>
                  <a:srgbClr val="182233"/>
                </a:solidFill>
                <a:latin typeface="Consolas"/>
              </a:rPr>
              <a:t>app.reclaim2k.org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72000" y="5532120"/>
            <a:ext cx="329184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000" b="0" i="1">
                <a:solidFill>
                  <a:srgbClr val="4C5A70"/>
                </a:solidFill>
                <a:latin typeface="Calibri"/>
              </a:rPr>
              <a:t>Tip: save as Home-screen shortcut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229600" y="2468880"/>
            <a:ext cx="3657600" cy="38404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4C5A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412480" y="2606040"/>
            <a:ext cx="329184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4800" b="0" i="0">
                <a:solidFill>
                  <a:srgbClr val="182233"/>
                </a:solidFill>
                <a:latin typeface="Calibri"/>
              </a:rPr>
              <a:t>🤖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412480" y="3611880"/>
            <a:ext cx="329184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600" b="1" i="0">
                <a:solidFill>
                  <a:srgbClr val="182233"/>
                </a:solidFill>
                <a:latin typeface="Calibri"/>
              </a:rPr>
              <a:t>Android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12480" y="4160520"/>
            <a:ext cx="329184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100" b="0" i="0">
                <a:solidFill>
                  <a:srgbClr val="7C8496"/>
                </a:solidFill>
                <a:latin typeface="Calibri"/>
              </a:rPr>
              <a:t>In review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12480" y="4800600"/>
            <a:ext cx="329184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950" b="0" i="1">
                <a:solidFill>
                  <a:srgbClr val="182233"/>
                </a:solidFill>
                <a:latin typeface="Consolas"/>
              </a:rPr>
              <a:t>—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412480" y="5532120"/>
            <a:ext cx="329184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ctr"/>
            <a:r>
              <a:rPr sz="1000" b="0" i="1">
                <a:solidFill>
                  <a:srgbClr val="4C5A70"/>
                </a:solidFill>
                <a:latin typeface="Calibri"/>
              </a:rPr>
              <a:t>Use the web version for now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11 / 16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1E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CAPSTONE + AWARDS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182233"/>
                </a:solidFill>
              </a:rPr>
              <a:t>定格展演 + 4 級獎勵</a:t>
            </a:r>
          </a:p>
          <a:p>
            <a:r>
              <a:rPr sz="2600" i="1">
                <a:solidFill>
                  <a:srgbClr val="4C5A70"/>
                </a:solidFill>
              </a:rPr>
              <a:t>Tableau Showcase + 4-Tier Awards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965960"/>
            <a:ext cx="6217920" cy="23774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00" b="0" i="0">
                <a:solidFill>
                  <a:srgbClr val="182233"/>
                </a:solidFill>
                <a:latin typeface="Calibri"/>
              </a:rPr>
              <a:t>每組 3 分鐘：定格 → 全班猜想 → 揭曉時刻 + 播歌 → 帶領禱告邀請。全班聽完所有組別 = 行完彼得一生，並被邀請一同祈禱。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4206240"/>
            <a:ext cx="6217920" cy="1463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200" b="0" i="1">
                <a:solidFill>
                  <a:srgbClr val="4C5A70"/>
                </a:solidFill>
                <a:latin typeface="Calibri"/>
              </a:rPr>
              <a:t>Each group, 3 min: freeze → class guesses → reveal the moment + song → lead a prayer invitation. Hearing every group tours Peter's whole life and invites everyone to pray.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040880" y="1965960"/>
            <a:ext cx="4572000" cy="9144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C9922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223760" y="2039112"/>
            <a:ext cx="1828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C9922A"/>
                </a:solidFill>
                <a:latin typeface="Calibri"/>
              </a:rPr>
              <a:t>👑 Crown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223760" y="2423160"/>
            <a:ext cx="4206240" cy="4114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0" i="0">
                <a:solidFill>
                  <a:srgbClr val="4C5A70"/>
                </a:solidFill>
                <a:latin typeface="Calibri"/>
              </a:rPr>
              <a:t>SHINE 5/5 + tableau + testimony + uploaded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040880" y="3017520"/>
            <a:ext cx="4572000" cy="9144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C9922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223760" y="3090672"/>
            <a:ext cx="1828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C9922A"/>
                </a:solidFill>
                <a:latin typeface="Calibri"/>
              </a:rPr>
              <a:t>🥇 Gold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23760" y="3474720"/>
            <a:ext cx="4206240" cy="4114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0" i="0">
                <a:solidFill>
                  <a:srgbClr val="4C5A70"/>
                </a:solidFill>
                <a:latin typeface="Calibri"/>
              </a:rPr>
              <a:t>SHINE 5/5 + tableau + testimony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040880" y="4069079"/>
            <a:ext cx="4572000" cy="9144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C9922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7223760" y="4142231"/>
            <a:ext cx="1828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C9922A"/>
                </a:solidFill>
                <a:latin typeface="Calibri"/>
              </a:rPr>
              <a:t>🥈 Silver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23760" y="4526279"/>
            <a:ext cx="4206240" cy="4114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0" i="0">
                <a:solidFill>
                  <a:srgbClr val="4C5A70"/>
                </a:solidFill>
                <a:latin typeface="Calibri"/>
              </a:rPr>
              <a:t>SHINE 4/5 + tableau + reflections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040880" y="5120640"/>
            <a:ext cx="4572000" cy="9144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C9922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7223760" y="5193792"/>
            <a:ext cx="1828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C9922A"/>
                </a:solidFill>
                <a:latin typeface="Calibri"/>
              </a:rPr>
              <a:t>🥉 Bronze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23760" y="5577840"/>
            <a:ext cx="4206240" cy="4114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0" i="0">
                <a:solidFill>
                  <a:srgbClr val="4C5A70"/>
                </a:solidFill>
                <a:latin typeface="Calibri"/>
              </a:rPr>
              <a:t>SHINE 3/5 + required parts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12 / 16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AFTER CLASS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182233"/>
                </a:solidFill>
              </a:rPr>
              <a:t>詩歌庫上載流程</a:t>
            </a:r>
          </a:p>
          <a:p>
            <a:r>
              <a:rPr sz="2600" i="1">
                <a:solidFill>
                  <a:srgbClr val="4C5A70"/>
                </a:solidFill>
              </a:rPr>
              <a:t>Playlist Upload Pipeline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011680"/>
            <a:ext cx="10972800" cy="3200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00" b="0" i="0">
                <a:solidFill>
                  <a:srgbClr val="182233"/>
                </a:solidFill>
                <a:latin typeface="Calibri"/>
              </a:rPr>
              <a:t>1. 小組於收結課選擇提交 + 簽署同意書。</a:t>
            </a:r>
          </a:p>
          <a:p>
            <a:pPr algn="l"/>
            <a:r>
              <a:rPr sz="1400" b="0" i="0">
                <a:solidFill>
                  <a:srgbClr val="182233"/>
                </a:solidFill>
                <a:latin typeface="Calibri"/>
              </a:rPr>
              <a:t>2. 教師審視內容是否合宜，轉交 Super-Admin。</a:t>
            </a:r>
          </a:p>
          <a:p>
            <a:pPr algn="l"/>
            <a:r>
              <a:rPr sz="1400" b="0" i="0">
                <a:solidFill>
                  <a:srgbClr val="182233"/>
                </a:solidFill>
                <a:latin typeface="Calibri"/>
              </a:rPr>
              <a:t>3. Super-Admin 於 Reclaim2K 後台審批，上載至跨校詩歌庫。</a:t>
            </a:r>
          </a:p>
          <a:p>
            <a:pPr algn="l"/>
            <a:r>
              <a:rPr sz="1400" b="0" i="0">
                <a:solidFill>
                  <a:srgbClr val="182233"/>
                </a:solidFill>
                <a:latin typeface="Calibri"/>
              </a:rPr>
              <a:t>4. 其他學校同學可聆聽，並按「禱告」為作者祝福。</a:t>
            </a:r>
          </a:p>
          <a:p>
            <a:pPr algn="l"/>
            <a:r>
              <a:rPr sz="1400" b="0" i="0">
                <a:solidFill>
                  <a:srgbClr val="182233"/>
                </a:solidFill>
                <a:latin typeface="Calibri"/>
              </a:rPr>
              <a:t>(使用現有教師上載架構，毋須開發新功能。)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13 / 16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1B2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F6D07A"/>
                </a:solidFill>
                <a:latin typeface="Calibri"/>
              </a:rPr>
              <a:t>SAFEGUARDS · 四條紅線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FBF7EE"/>
                </a:solidFill>
              </a:rPr>
              <a:t>四條紅線</a:t>
            </a:r>
          </a:p>
          <a:p>
            <a:r>
              <a:rPr sz="2600" i="1">
                <a:solidFill>
                  <a:srgbClr val="4C5A70"/>
                </a:solidFill>
              </a:rPr>
              <a:t>Four Red Lines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783080"/>
            <a:ext cx="10789920" cy="10058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50" b="0" i="0">
                <a:solidFill>
                  <a:srgbClr val="FFFFFF"/>
                </a:solidFill>
                <a:latin typeface="Calibri"/>
              </a:rPr>
              <a:t>1. 經文絕不由 AI 生成或憑記憶改寫 — 派發／投影前必須由老師核對真實聖經文本。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2953512"/>
            <a:ext cx="10789920" cy="10058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50" b="0" i="0">
                <a:solidFill>
                  <a:srgbClr val="FFFFFF"/>
                </a:solidFill>
                <a:latin typeface="Calibri"/>
              </a:rPr>
              <a:t>2. SHINE 的「N」經文必須由學生親自搜尋 — AI 絕不可代為提供或建議。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4123944"/>
            <a:ext cx="10789920" cy="10058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50" b="0" i="0">
                <a:solidFill>
                  <a:srgbClr val="FFFFFF"/>
                </a:solidFill>
                <a:latin typeface="Calibri"/>
              </a:rPr>
              <a:t>3. 每首歌必須以榮耀耶穌作結，不是以小組自己的才華或表現作結。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5294376"/>
            <a:ext cx="10789920" cy="10058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50" b="0" i="0">
                <a:solidFill>
                  <a:srgbClr val="FFFFFF"/>
                </a:solidFill>
                <a:latin typeface="Calibri"/>
              </a:rPr>
              <a:t>4. 禱告邀請永遠非強逼 — 默禱、聆聽、暫不參與，三者皆可接受。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14 / 16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REFERENCES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182233"/>
                </a:solidFill>
              </a:rPr>
              <a:t>引用與延伸</a:t>
            </a:r>
          </a:p>
          <a:p>
            <a:r>
              <a:rPr sz="2600" i="1">
                <a:solidFill>
                  <a:srgbClr val="4C5A70"/>
                </a:solidFill>
              </a:rP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011680"/>
            <a:ext cx="10972800" cy="42062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50" b="0" i="0">
                <a:solidFill>
                  <a:srgbClr val="182233"/>
                </a:solidFill>
                <a:latin typeface="Calibri"/>
              </a:rPr>
              <a:t>Luke 5:1-11 · Matt 14:22-33 · Matt 16:13-23 · Mark 14:29-31 · Luke 22:31-32 · Mark 14:66-72 · John 21:15-19</a:t>
            </a:r>
          </a:p>
          <a:p>
            <a:pPr algn="l"/>
            <a:r>
              <a:rPr sz="1350" b="0" i="0">
                <a:solidFill>
                  <a:srgbClr val="182233"/>
                </a:solidFill>
                <a:latin typeface="Calibri"/>
              </a:rPr>
              <a:t>Acts 2:1-41 · Acts 3:1-10 · Acts 10:9-35 · Matt 18:21-35</a:t>
            </a:r>
          </a:p>
          <a:p>
            <a:pPr algn="l"/>
            <a:r>
              <a:rPr sz="1350" b="0" i="0">
                <a:solidFill>
                  <a:srgbClr val="182233"/>
                </a:solidFill>
                <a:latin typeface="Calibri"/>
              </a:rPr>
              <a:t>Suno · suno.com    Gemini · gemini.google.com    Reclaim2K App · app.reclaim2k.org</a:t>
            </a:r>
          </a:p>
          <a:p>
            <a:pPr algn="l"/>
            <a:r>
              <a:rPr sz="1350" b="0" i="0">
                <a:solidFill>
                  <a:srgbClr val="182233"/>
                </a:solidFill>
                <a:latin typeface="Calibri"/>
              </a:rPr>
              <a:t>Lesson 1 demo song: "Walk with Jesus" · suno.com/s/t3PoIPxziS8mwEMN</a:t>
            </a:r>
          </a:p>
          <a:p>
            <a:pPr algn="l"/>
            <a:r>
              <a:rPr sz="1350" b="0" i="0">
                <a:solidFill>
                  <a:srgbClr val="182233"/>
                </a:solidFill>
                <a:latin typeface="Calibri"/>
              </a:rPr>
              <a:t>Sibling pack: SUNO Gospel Songwriting (denial + restoration only, F.3)</a:t>
            </a:r>
          </a:p>
          <a:p>
            <a:pPr algn="l"/>
            <a:r>
              <a:rPr sz="1350" b="0" i="0">
                <a:solidFill>
                  <a:srgbClr val="182233"/>
                </a:solidFill>
                <a:latin typeface="Calibri"/>
              </a:rPr>
              <a:t>Reclaim2K.org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15 / 16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1B2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0584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F6D07A"/>
                </a:solidFill>
                <a:latin typeface="Calibri"/>
              </a:rPr>
              <a:t>BEFORE YOU TEACH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698480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200" b="1">
                <a:solidFill>
                  <a:srgbClr val="FBF7EE"/>
                </a:solidFill>
              </a:rPr>
              <a:t>老師的心，先於課堂</a:t>
            </a:r>
          </a:p>
          <a:p>
            <a:r>
              <a:rPr sz="2600" i="1">
                <a:solidFill>
                  <a:srgbClr val="4C5A70"/>
                </a:solidFill>
              </a:rPr>
              <a:t>Your heart, before the lesson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103120"/>
            <a:ext cx="10789920" cy="16459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1" i="0">
                <a:solidFill>
                  <a:srgbClr val="F6D07A"/>
                </a:solidFill>
                <a:latin typeface="Calibri"/>
              </a:rPr>
              <a:t>AI 只是建立結構；基督徒老師「見證的溫度與感動力」，才是領人歸主的關鍵。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3291840"/>
            <a:ext cx="10789920" cy="12801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0" i="1">
                <a:solidFill>
                  <a:srgbClr val="FFFFFF"/>
                </a:solidFill>
                <a:latin typeface="Calibri"/>
              </a:rPr>
              <a:t>AI only builds the structure; the Christian teacher's own warmth and moving testimony is the key to leading people to Christ.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4754880"/>
            <a:ext cx="1078992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200" b="0" i="1">
                <a:solidFill>
                  <a:srgbClr val="7C8496"/>
                </a:solidFill>
                <a:latin typeface="Calibri"/>
              </a:rPr>
              <a:t>See reclaim2k.org/bible-lessons-teachers for the full heart-check + prayer for your students.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86868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與彼得同行：需要對照 × SHINE · Teacher Pack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89920" y="6446520"/>
            <a:ext cx="64008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r"/>
            <a:r>
              <a:rPr sz="1000" b="0" i="0">
                <a:solidFill>
                  <a:srgbClr val="7C8496"/>
                </a:solidFill>
                <a:latin typeface="Calibri"/>
              </a:rPr>
              <a:t>16 / 16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