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65" r:id="rId16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4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486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6B450"/>
                </a:solidFill>
                <a:latin typeface="Microsoft JhengHei"/>
              </a:rPr>
              <a:t>TEACHER SLIDES · 見證精華片段延伸資源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 i="0">
                <a:solidFill>
                  <a:srgbClr val="FBF7EE"/>
                </a:solidFill>
                <a:latin typeface="Microsoft JhengHei"/>
              </a:rPr>
              <a:t>4 大靈異現象．見證精華片段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2860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1">
                <a:solidFill>
                  <a:srgbClr val="2E8B8B"/>
                </a:solidFill>
                <a:latin typeface="Microsoft JhengHei"/>
              </a:rPr>
              <a:t>Phenomena Testimony Clips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108960"/>
            <a:ext cx="10515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Microsoft JhengHei"/>
              </a:rPr>
              <a:t>第 1 課選看，第 2-4 課學生分享 · 從真實見證看耶穌基督嘅得勝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8463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E6B450"/>
                </a:solidFill>
                <a:latin typeface="Microsoft JhengHei"/>
              </a:rPr>
              <a:t>⭐ 內含：教師預備禱告 + 牧養及轉介指引（必讀）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556070"/>
                </a:solidFill>
                <a:latin typeface="Microsoft JhengHei"/>
              </a:rPr>
              <a:t>Reclaim2K · 民間信仰與屬靈爭戰 · 見證精華片段教師簡報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 i="0">
                <a:solidFill>
                  <a:srgbClr val="556070"/>
                </a:solidFill>
                <a:latin typeface="Microsoft JhengHei"/>
              </a:rPr>
              <a:t>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9A4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320040"/>
            <a:ext cx="10972527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9A4A2E"/>
                </a:solidFill>
              </a:rPr>
              <a:t>⚠ 使用須知：適用對象及尊重父母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84" y="1143000"/>
            <a:ext cx="10972527" cy="53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本單元（包括教案、課堂教材、學生工作紙、簡報、《校園靈異事件簿》影片及 3D 遊戲）只適用於基督教／天主教中學，由老師在宗教教育課堂內帶領使用。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・不適用於小學生。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・不適用於容易感到恐懼或不安的學生：老師應預先了解學生情況，並容許學生隨時停止參與或改為進行其他學習活動。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・不適用於非基督教／非天主教學校。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1E293B"/>
                </a:solidFill>
              </a:rPr>
              <a:t>本單元並非要製造家庭衝突。老師須教導學生尊重父母的宗教信仰，以愛心跟從家中的做法；鼓勵學生與父母傾談，尊重並在主內愛及孝敬父母（「當孝敬父母」，出埃及記 20:12）。如學生的信仰觀點與家人不同，應以禱告和愛心回應，切勿爭拗或對抗。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This unit (lesson plans, lesson materials, student worksheets, slides, the "Campus Unseen Files" videos and the 3D games) is only for teacher-led religious-education lessons in Christian / Catholic secondary schools.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• Not for primary students.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• Not for students who are easily frightened or distressed: teachers should know their students beforehand and let any student stop at any time or do another learning activity.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• Not for non-Christian / non-Catholic schools.</a:t>
            </a:r>
          </a:p>
          <a:p>
            <a:pPr>
              <a:spcAft>
                <a:spcPts val="300"/>
              </a:spcAft>
            </a:pPr>
            <a:r>
              <a:rPr sz="1100">
                <a:solidFill>
                  <a:srgbClr val="5B6778"/>
                </a:solidFill>
              </a:rPr>
              <a:t>This unit is not meant to create conflict in families. Teachers must teach students to respect their parents' religion and to follow their family's practices with love; students are encouraged to talk with their parents and to respect, love and honour their parents in the Lord ("Honour your father and your mother", Exodus 20:12). Where a student's beliefs differ from the family's, respond with prayer and love — never with argument or confrontation.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0F2342"/>
                </a:solidFill>
                <a:latin typeface="Microsoft JhengHei"/>
              </a:rPr>
              <a:t>目標與使用時間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1">
                <a:solidFill>
                  <a:srgbClr val="556070"/>
                </a:solidFill>
                <a:latin typeface="Microsoft JhengHei"/>
              </a:rPr>
              <a:t>Objectives &amp; When to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55448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C9922A"/>
                </a:solidFill>
                <a:latin typeface="Microsoft JhengHei"/>
              </a:rPr>
              <a:t>目標 Objectives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65960"/>
            <a:ext cx="104241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0F2342"/>
                </a:solidFill>
                <a:latin typeface="Microsoft JhengHei"/>
              </a:rPr>
              <a:t>知識：認識四大類「靈異現象」，以及基督徒如何靠耶穌得釋放</a:t>
            </a:r>
          </a:p>
          <a:p>
            <a:pPr algn="l"/>
            <a:r>
              <a:rPr sz="1500" b="0" i="0">
                <a:solidFill>
                  <a:srgbClr val="0F2342"/>
                </a:solidFill>
                <a:latin typeface="Microsoft JhengHei"/>
              </a:rPr>
              <a:t>技能：將真實見證扣連返十字架、寶血、復活嘅得勝經文</a:t>
            </a:r>
          </a:p>
          <a:p>
            <a:pPr algn="l"/>
            <a:r>
              <a:rPr sz="1500" b="0" i="0">
                <a:solidFill>
                  <a:srgbClr val="0F2342"/>
                </a:solidFill>
                <a:latin typeface="Microsoft JhengHei"/>
              </a:rPr>
              <a:t>態度：唔靠恐懼／好奇處理靈界話題，而係靠耶穌基督嘅得勝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65760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C9922A"/>
                </a:solidFill>
                <a:latin typeface="Microsoft JhengHei"/>
              </a:rPr>
              <a:t>使用時間 When to 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069080"/>
            <a:ext cx="104241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0F2342"/>
                </a:solidFill>
                <a:latin typeface="Microsoft JhengHei"/>
              </a:rPr>
              <a:t>第 1 課：介紹作為自願延伸材料，鼓勵有興趣同學屋企睇</a:t>
            </a:r>
          </a:p>
          <a:p>
            <a:pPr algn="l"/>
            <a:r>
              <a:rPr sz="1500" b="0" i="0">
                <a:solidFill>
                  <a:srgbClr val="0F2342"/>
                </a:solidFill>
                <a:latin typeface="Microsoft JhengHei"/>
              </a:rPr>
              <a:t>第 2-4 課：揀選同學（或小組）事先睇一個片段，堂上 3-5 分鐘分享，扣連返該課主題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556070"/>
                </a:solidFill>
                <a:latin typeface="Microsoft JhengHei"/>
              </a:rPr>
              <a:t>Reclaim2K · 民間信仰與屬靈爭戰 · 見證精華片段教師簡報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 i="0">
                <a:solidFill>
                  <a:srgbClr val="556070"/>
                </a:solidFill>
                <a:latin typeface="Microsoft JhengHei"/>
              </a:rPr>
              <a:t>2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0F2342"/>
                </a:solidFill>
                <a:latin typeface="Microsoft JhengHei"/>
              </a:rPr>
              <a:t>四個見證片段一覽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1">
                <a:solidFill>
                  <a:srgbClr val="556070"/>
                </a:solidFill>
                <a:latin typeface="Microsoft JhengHei"/>
              </a:rPr>
              <a:t>The Four Testimony Clips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91640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E8B8B"/>
                </a:solidFill>
                <a:latin typeface="Microsoft JhengHei"/>
              </a:rPr>
              <a:t>A. 鬼壓床  (17:30–20:50)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39112"/>
            <a:ext cx="104241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0F2342"/>
                </a:solidFill>
                <a:latin typeface="Microsoft JhengHei"/>
              </a:rPr>
              <a:t>《京彩高歌》張芸京 生命故事</a:t>
            </a:r>
          </a:p>
          <a:p>
            <a:pPr algn="l"/>
            <a:r>
              <a:rPr sz="1150" b="0" i="0">
                <a:solidFill>
                  <a:srgbClr val="0F2342"/>
                </a:solidFill>
                <a:latin typeface="Microsoft JhengHei"/>
              </a:rPr>
              <a:t>直至基督徒歌手藍又時帶她認識耶穌並禱告，終獲安息，長達三年多嘅折磨結束。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880360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E8B8B"/>
                </a:solidFill>
                <a:latin typeface="Microsoft JhengHei"/>
              </a:rPr>
              <a:t>B. 惡夢見蛇變鬼追殺  (04:36–05:55 / 11:25–12:35)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27832"/>
            <a:ext cx="104241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0F2342"/>
                </a:solidFill>
                <a:latin typeface="Microsoft JhengHei"/>
              </a:rPr>
              <a:t>【生命故事】朱經宇《失靈鬼眼》星火飛騰 544</a:t>
            </a:r>
          </a:p>
          <a:p>
            <a:pPr algn="l"/>
            <a:r>
              <a:rPr sz="1150" b="0" i="0">
                <a:solidFill>
                  <a:srgbClr val="0F2342"/>
                </a:solidFill>
                <a:latin typeface="Microsoft JhengHei"/>
              </a:rPr>
              <a:t>信主受洗後，十七年嚟嘅靈異遭遇徹底消失。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069080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E8B8B"/>
                </a:solidFill>
                <a:latin typeface="Microsoft JhengHei"/>
              </a:rPr>
              <a:t>C. 親人過身後「返嚟」  (02:08–03:45)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416552"/>
            <a:ext cx="104241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0F2342"/>
                </a:solidFill>
                <a:latin typeface="Microsoft JhengHei"/>
              </a:rPr>
              <a:t>【生命故事】朱經宇《失靈鬼眼》星火飛騰 544</a:t>
            </a:r>
          </a:p>
          <a:p>
            <a:pPr algn="l"/>
            <a:r>
              <a:rPr sz="1150" b="0" i="0">
                <a:solidFill>
                  <a:srgbClr val="0F2342"/>
                </a:solidFill>
                <a:latin typeface="Microsoft JhengHei"/>
              </a:rPr>
              <a:t>人死後靈魂絕不可能在陽間遊蕩；所見實為邪靈假冒死者形貌，信靠耶穌後幻象永不復現。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5257800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2E8B8B"/>
                </a:solidFill>
                <a:latin typeface="Microsoft JhengHei"/>
              </a:rPr>
              <a:t>D. 通靈算命神準  (05:20–07:15 / 11:20–13:40)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605272"/>
            <a:ext cx="104241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0F2342"/>
                </a:solidFill>
                <a:latin typeface="Microsoft JhengHei"/>
              </a:rPr>
              <a:t>【生命故事】顏汝芷《靈異之瞳》星火飛騰 531</a:t>
            </a:r>
          </a:p>
          <a:p>
            <a:pPr algn="l"/>
            <a:r>
              <a:rPr sz="1150" b="0" i="0">
                <a:solidFill>
                  <a:srgbClr val="0F2342"/>
                </a:solidFill>
                <a:latin typeface="Microsoft JhengHei"/>
              </a:rPr>
              <a:t>教會奉耶穌名趕鬼，邪靈被逐出，三十多年嘅靈界天線徹底斬斷。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556070"/>
                </a:solidFill>
                <a:latin typeface="Microsoft JhengHei"/>
              </a:rPr>
              <a:t>Reclaim2K · 民間信仰與屬靈爭戰 · 見證精華片段教師簡報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4652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 i="0">
                <a:solidFill>
                  <a:srgbClr val="556070"/>
                </a:solidFill>
                <a:latin typeface="Microsoft JhengHei"/>
              </a:rPr>
              <a:t>3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0F2342"/>
                </a:solidFill>
                <a:latin typeface="Microsoft JhengHei"/>
              </a:rPr>
              <a:t>得勝經文一覽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1">
                <a:solidFill>
                  <a:srgbClr val="556070"/>
                </a:solidFill>
                <a:latin typeface="Microsoft JhengHei"/>
              </a:rPr>
              <a:t>Victory Scriptures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91640"/>
            <a:ext cx="10789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9922A"/>
                </a:solidFill>
                <a:latin typeface="Microsoft JhengHei"/>
              </a:rPr>
              <a:t>歌羅西書 2:15 · Col 2:15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84248"/>
            <a:ext cx="10241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F2342"/>
                </a:solidFill>
                <a:latin typeface="Microsoft JhengHei"/>
              </a:rPr>
              <a:t>既將一切執政的、掌權的擄來，明顯給眾人看，就仗著十字架誇勝。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560320"/>
            <a:ext cx="10789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9922A"/>
                </a:solidFill>
                <a:latin typeface="Microsoft JhengHei"/>
              </a:rPr>
              <a:t>希伯來書 2:14-15 · Heb 2:14-15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52927"/>
            <a:ext cx="10241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F2342"/>
                </a:solidFill>
                <a:latin typeface="Microsoft JhengHei"/>
              </a:rPr>
              <a:t>特要藉著死敗壞那掌死權的，就是魔鬼，並要釋放那些一生因怕死而為奴僕的人。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429000"/>
            <a:ext cx="10789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9922A"/>
                </a:solidFill>
                <a:latin typeface="Microsoft JhengHei"/>
              </a:rPr>
              <a:t>約翰壹書 3:8 · 1 John 3:8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721608"/>
            <a:ext cx="10241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F2342"/>
                </a:solidFill>
                <a:latin typeface="Microsoft JhengHei"/>
              </a:rPr>
              <a:t>神的兒子顯現出來，是要除滅魔鬼的作為。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297680"/>
            <a:ext cx="10789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9922A"/>
                </a:solidFill>
                <a:latin typeface="Microsoft JhengHei"/>
              </a:rPr>
              <a:t>啟示錄 12:11 · Rev 12:11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590288"/>
            <a:ext cx="10241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F2342"/>
                </a:solidFill>
                <a:latin typeface="Microsoft JhengHei"/>
              </a:rPr>
              <a:t>弟兄勝過他，是因羔羊的血，和自己所見證的道，他們雖至於死，也不愛惜性命。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166360"/>
            <a:ext cx="10789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9922A"/>
                </a:solidFill>
                <a:latin typeface="Microsoft JhengHei"/>
              </a:rPr>
              <a:t>彼得前書 2:24 · 1 Pet 2:24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458968"/>
            <a:ext cx="10241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0F2342"/>
                </a:solidFill>
                <a:latin typeface="Microsoft JhengHei"/>
              </a:rPr>
              <a:t>他被掛在木頭上，親身擔當了我們的罪……因他受的鞭傷，你們便得了醫治。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556070"/>
                </a:solidFill>
                <a:latin typeface="Microsoft JhengHei"/>
              </a:rPr>
              <a:t>Reclaim2K · 民間信仰與屬靈爭戰 · 見證精華片段教師簡報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4652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 i="0">
                <a:solidFill>
                  <a:srgbClr val="556070"/>
                </a:solidFill>
                <a:latin typeface="Microsoft JhengHei"/>
              </a:rPr>
              <a:t>4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0F2342"/>
                </a:solidFill>
                <a:latin typeface="Microsoft JhengHei"/>
              </a:rPr>
              <a:t>學生分享指引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1">
                <a:solidFill>
                  <a:srgbClr val="556070"/>
                </a:solidFill>
                <a:latin typeface="Microsoft JhengHei"/>
              </a:rPr>
              <a:t>Student Presentation Guidance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737360"/>
            <a:ext cx="107899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 i="0">
                <a:solidFill>
                  <a:srgbClr val="0F2342"/>
                </a:solidFill>
                <a:latin typeface="Microsoft JhengHei"/>
              </a:rPr>
              <a:t>• 3-5 分鐘，回顧見證重點 + 扣連該課主題經文</a:t>
            </a:r>
          </a:p>
          <a:p>
            <a:pPr algn="l"/>
            <a:r>
              <a:rPr sz="1700" b="0" i="0">
                <a:solidFill>
                  <a:srgbClr val="0F2342"/>
                </a:solidFill>
                <a:latin typeface="Microsoft JhengHei"/>
              </a:rPr>
              <a:t>• 重點係「耶穌點樣得勝」，唔係渲染恐怖細節</a:t>
            </a:r>
          </a:p>
          <a:p>
            <a:pPr algn="l"/>
            <a:r>
              <a:rPr sz="1700" b="0" i="0">
                <a:solidFill>
                  <a:srgbClr val="0F2342"/>
                </a:solidFill>
                <a:latin typeface="Microsoft JhengHei"/>
              </a:rPr>
              <a:t>• 老師事先過目學生嘅分享大綱</a:t>
            </a:r>
          </a:p>
          <a:p>
            <a:pPr algn="l"/>
            <a:r>
              <a:rPr sz="1700" b="0" i="0">
                <a:solidFill>
                  <a:srgbClr val="0F2342"/>
                </a:solidFill>
                <a:latin typeface="Microsoft JhengHei"/>
              </a:rPr>
              <a:t>• 分享後，老師簡短總結，扣返十字架、寶血、復活嘅得勝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556070"/>
                </a:solidFill>
                <a:latin typeface="Microsoft JhengHei"/>
              </a:rPr>
              <a:t>Reclaim2K · 民間信仰與屬靈爭戰 · 見證精華片段教師簡報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 i="0">
                <a:solidFill>
                  <a:srgbClr val="556070"/>
                </a:solidFill>
                <a:latin typeface="Microsoft JhengHei"/>
              </a:rPr>
              <a:t>5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4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6B450"/>
                </a:solidFill>
                <a:latin typeface="Microsoft JhengHei"/>
              </a:rPr>
              <a:t>⭐ 必讀 · PLEASE READ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FBF7EE"/>
                </a:solidFill>
                <a:latin typeface="Microsoft JhengHei"/>
              </a:rPr>
              <a:t>教師嘅預備禱告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002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2E8B8B"/>
                </a:solidFill>
                <a:latin typeface="Microsoft JhengHei"/>
              </a:rPr>
              <a:t>Teacher's Own Prayer of Preparation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194560"/>
            <a:ext cx="1078992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FFFFFF"/>
                </a:solidFill>
                <a:latin typeface="Microsoft JhengHei"/>
              </a:rPr>
              <a:t>天父，我獻上這一堂課，並獻上我自己與每一位同學，求祢用主耶穌基督寶貴的血遮蓋、保守我們，抵擋一切黑暗權勢的攻擊、恐懼與謊言。</a:t>
            </a:r>
          </a:p>
          <a:p>
            <a:pPr algn="l"/>
            <a:r>
              <a:rPr sz="1350" b="0" i="0">
                <a:solidFill>
                  <a:srgbClr val="FFFFFF"/>
                </a:solidFill>
                <a:latin typeface="Microsoft JhengHei"/>
              </a:rPr>
              <a:t>求祢賜聖靈的智慧與分辨力給我，使我能夠溫柔而堅定地帶領這堂課，不誇大、不輕忽，只單單指向基督的得勝。</a:t>
            </a:r>
          </a:p>
          <a:p>
            <a:pPr algn="l"/>
            <a:r>
              <a:rPr sz="1350" b="0" i="0">
                <a:solidFill>
                  <a:srgbClr val="FFFFFF"/>
                </a:solidFill>
                <a:latin typeface="Microsoft JhengHei"/>
              </a:rPr>
              <a:t>求祢親自保守每一位同學的心思，若有人心裡帶著懼怕、不安，或者過去接觸靈界的經歷，求祢先於我察覺，並賜他們勇氣，願意在合適的時候，向信任的人求助。</a:t>
            </a:r>
          </a:p>
          <a:p>
            <a:pPr algn="l"/>
            <a:r>
              <a:rPr sz="1350" b="0" i="0">
                <a:solidFill>
                  <a:srgbClr val="FFFFFF"/>
                </a:solidFill>
                <a:latin typeface="Microsoft JhengHei"/>
              </a:rPr>
              <a:t>求祢使用這堂課，不是叫人懼怕黑暗，而是叫人更清楚看見：耶穌基督已經在十字架上得勝，祂的血、祂的道，是我們一切懼怕的答案。</a:t>
            </a:r>
          </a:p>
          <a:p>
            <a:pPr algn="l"/>
            <a:r>
              <a:rPr sz="1350" b="0" i="0">
                <a:solidFill>
                  <a:srgbClr val="FFFFFF"/>
                </a:solidFill>
                <a:latin typeface="Microsoft JhengHei"/>
              </a:rPr>
              <a:t>我們奉主耶穌基督得勝的名祈求，阿們。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556070"/>
                </a:solidFill>
                <a:latin typeface="Microsoft JhengHei"/>
              </a:rPr>
              <a:t>Reclaim2K · 民間信仰與屬靈爭戰 · 見證精華片段教師簡報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 i="0">
                <a:solidFill>
                  <a:srgbClr val="556070"/>
                </a:solidFill>
                <a:latin typeface="Microsoft JhengHei"/>
              </a:rPr>
              <a:t>6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4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6B450"/>
                </a:solidFill>
                <a:latin typeface="Microsoft JhengHei"/>
              </a:rPr>
              <a:t>⭐ 必讀 · PLEASE READ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FBF7EE"/>
                </a:solidFill>
                <a:latin typeface="Microsoft JhengHei"/>
              </a:rPr>
              <a:t>牧養及轉介指引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002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2E8B8B"/>
                </a:solidFill>
                <a:latin typeface="Microsoft JhengHei"/>
              </a:rPr>
              <a:t>Pastoral Care &amp; Referral Protocol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194560"/>
            <a:ext cx="107899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50" b="0" i="0">
                <a:solidFill>
                  <a:srgbClr val="FFFFFF"/>
                </a:solidFill>
                <a:latin typeface="Microsoft JhengHei"/>
              </a:rPr>
              <a:t>1. 聆聽，唔好誇大或者輕視</a:t>
            </a:r>
          </a:p>
          <a:p>
            <a:pPr algn="l"/>
            <a:r>
              <a:rPr sz="1450" b="0" i="0">
                <a:solidFill>
                  <a:srgbClr val="FFFFFF"/>
                </a:solidFill>
                <a:latin typeface="Microsoft JhengHei"/>
              </a:rPr>
              <a:t>2. 安撫，讓佢知道唔係一個人</a:t>
            </a:r>
          </a:p>
          <a:p>
            <a:pPr algn="l"/>
            <a:r>
              <a:rPr sz="1450" b="0" i="0">
                <a:solidFill>
                  <a:srgbClr val="FFFFFF"/>
                </a:solidFill>
                <a:latin typeface="Microsoft JhengHei"/>
              </a:rPr>
              <a:t>3. 唔好單獨嘗試「趕鬼」或者深入輔導</a:t>
            </a:r>
          </a:p>
          <a:p>
            <a:pPr algn="l"/>
            <a:r>
              <a:rPr sz="1450" b="0" i="0">
                <a:solidFill>
                  <a:srgbClr val="FFFFFF"/>
                </a:solidFill>
                <a:latin typeface="Microsoft JhengHei"/>
              </a:rPr>
              <a:t>4. 盡快轉介校內宗教科／訓輔組</a:t>
            </a:r>
          </a:p>
          <a:p>
            <a:pPr algn="l"/>
            <a:r>
              <a:rPr sz="1450" b="0" i="0">
                <a:solidFill>
                  <a:srgbClr val="FFFFFF"/>
                </a:solidFill>
                <a:latin typeface="Microsoft JhengHei"/>
              </a:rPr>
              <a:t>5. 如有需要，轉介有經驗嘅牧者／教會</a:t>
            </a:r>
          </a:p>
          <a:p>
            <a:pPr algn="l"/>
            <a:r>
              <a:rPr sz="1450" b="0" i="0">
                <a:solidFill>
                  <a:srgbClr val="FFFFFF"/>
                </a:solidFill>
                <a:latin typeface="Microsoft JhengHei"/>
              </a:rPr>
              <a:t>6. 必須先取得家長同意，先可以安排跟進</a:t>
            </a:r>
          </a:p>
          <a:p>
            <a:pPr algn="l"/>
            <a:r>
              <a:rPr sz="1450" b="0" i="0">
                <a:solidFill>
                  <a:srgbClr val="FFFFFF"/>
                </a:solidFill>
                <a:latin typeface="Microsoft JhengHei"/>
              </a:rPr>
              <a:t>7. 適當保密，並清楚記錄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556070"/>
                </a:solidFill>
                <a:latin typeface="Microsoft JhengHei"/>
              </a:rPr>
              <a:t>Reclaim2K · 民間信仰與屬靈爭戰 · 見證精華片段教師簡報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 i="0">
                <a:solidFill>
                  <a:srgbClr val="556070"/>
                </a:solidFill>
                <a:latin typeface="Microsoft JhengHei"/>
              </a:rPr>
              <a:t>7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B5533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19456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Microsoft JhengHei"/>
              </a:rPr>
              <a:t>⚠ 家長同意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1">
                <a:solidFill>
                  <a:srgbClr val="FBF7EE"/>
                </a:solidFill>
                <a:latin typeface="Microsoft JhengHei"/>
              </a:rPr>
              <a:t>Parental Consent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023360"/>
            <a:ext cx="107899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Microsoft JhengHei"/>
              </a:rPr>
              <a:t>任何超出一般課堂嘅跟進（轉介牧者、安排輔導），必須先取得家長／監護人同意，方可進行。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556070"/>
                </a:solidFill>
                <a:latin typeface="Microsoft JhengHei"/>
              </a:rPr>
              <a:t>Reclaim2K · 民間信仰與屬靈爭戰 · 見證精華片段教師簡報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 i="0">
                <a:solidFill>
                  <a:srgbClr val="556070"/>
                </a:solidFill>
                <a:latin typeface="Microsoft JhengHei"/>
              </a:rPr>
              <a:t>8 /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0F2342"/>
                </a:solidFill>
                <a:latin typeface="Microsoft JhengHei"/>
              </a:rPr>
              <a:t>總結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1">
                <a:solidFill>
                  <a:srgbClr val="556070"/>
                </a:solidFill>
                <a:latin typeface="Microsoft JhengHei"/>
              </a:rPr>
              <a:t>Closing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107899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 i="0">
                <a:solidFill>
                  <a:srgbClr val="0F2342"/>
                </a:solidFill>
                <a:latin typeface="Microsoft JhengHei"/>
              </a:rPr>
              <a:t>呢個資源嘅目的，唔係製造恐懼，而係幫助學生清楚睇見：</a:t>
            </a:r>
          </a:p>
          <a:p>
            <a:pPr algn="l"/>
            <a:r>
              <a:rPr sz="1900" b="0" i="0">
                <a:solidFill>
                  <a:srgbClr val="0F2342"/>
                </a:solidFill>
                <a:latin typeface="Microsoft JhengHei"/>
              </a:rPr>
              <a:t>耶穌基督已經喺十字架上得勝，祂嘅血同祂嘅話，係我們一切懼怕嘅答案。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556070"/>
                </a:solidFill>
                <a:latin typeface="Microsoft JhengHei"/>
              </a:rPr>
              <a:t>Reclaim2K · 民間信仰與屬靈爭戰 · 見證精華片段教師簡報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 i="0">
                <a:solidFill>
                  <a:srgbClr val="556070"/>
                </a:solidFill>
                <a:latin typeface="Microsoft JhengHei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