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234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2960" y="1920240"/>
            <a:ext cx="10545775" cy="3108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600" b="1" i="0">
                <a:solidFill>
                  <a:srgbClr val="FFFFFF"/>
                </a:solidFill>
                <a:latin typeface="Microsoft JhengHei"/>
              </a:rPr>
              <a:t>Reclaim2K · 重奪二千</a:t>
            </a:r>
          </a:p>
          <a:p>
            <a:pPr algn="l"/>
            <a:r>
              <a:rPr sz="2700" b="1" i="0">
                <a:solidFill>
                  <a:srgbClr val="F5C518"/>
                </a:solidFill>
                <a:latin typeface="Microsoft JhengHei"/>
              </a:rPr>
              <a:t>邀請  貴校參與數字健康成效研究</a:t>
            </a:r>
          </a:p>
          <a:p>
            <a:pPr algn="l"/>
            <a:r>
              <a:rPr sz="1600" b="0" i="1">
                <a:solidFill>
                  <a:srgbClr val="C8D4E4"/>
                </a:solidFill>
                <a:latin typeface="Microsoft JhengHei"/>
              </a:rPr>
              <a:t>Join our digital-wellbeing effectiveness study — for a QEF application</a:t>
            </a:r>
          </a:p>
          <a:p>
            <a:pPr algn="l">
              <a:spcBef>
                <a:spcPts val="1800"/>
              </a:spcBef>
            </a:pPr>
            <a:r>
              <a:rPr sz="1300" b="0" i="0">
                <a:solidFill>
                  <a:srgbClr val="C8D4E4"/>
                </a:solidFill>
                <a:latin typeface="Microsoft JhengHei"/>
              </a:rPr>
              <a:t>中華傳道會劉永生中學  ·  CNEC Lau Wing Sang Secondary School</a:t>
            </a:r>
          </a:p>
          <a:p>
            <a:pPr algn="l"/>
            <a:r>
              <a:rPr sz="1100" b="0" i="1">
                <a:solidFill>
                  <a:srgbClr val="9AACC4"/>
                </a:solidFill>
                <a:latin typeface="Microsoft JhengHei"/>
              </a:rPr>
              <a:t>曾於教育局課程發展處研討會分享 (CDI020261128)  ·  Shared at the EDB CDI seminar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11535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0F2342"/>
                </a:solidFill>
                <a:latin typeface="Microsoft JhengHei"/>
              </a:rPr>
              <a:t>一、問題所在</a:t>
            </a:r>
          </a:p>
          <a:p>
            <a:pPr algn="l"/>
            <a:r>
              <a:rPr sz="1500" b="0" i="1">
                <a:solidFill>
                  <a:srgbClr val="556070"/>
                </a:solidFill>
                <a:latin typeface="Microsoft JhengHei"/>
              </a:rPr>
              <a:t>The need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737360"/>
            <a:ext cx="10728655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sz="1700" b="1" i="0">
                <a:solidFill>
                  <a:srgbClr val="0F2342"/>
                </a:solidFill>
                <a:latin typeface="Microsoft JhengHei"/>
              </a:rPr>
              <a:t>•  81.1% 中學生每日消閒屏幕 ≥ 2 小時（衞生署 2024/25）</a:t>
            </a:r>
          </a:p>
          <a:p>
            <a:pPr algn="l">
              <a:spcAft>
                <a:spcPts val="600"/>
              </a:spcAft>
            </a:pPr>
            <a:r>
              <a:rPr sz="1400" b="0" i="1">
                <a:solidFill>
                  <a:srgbClr val="556070"/>
                </a:solidFill>
                <a:latin typeface="Microsoft JhengHei"/>
              </a:rPr>
              <a:t>     81.1% of students: ≥2 hrs/day recreational screens (Dept of Health)</a:t>
            </a:r>
          </a:p>
          <a:p>
            <a:pPr algn="l">
              <a:spcAft>
                <a:spcPts val="600"/>
              </a:spcAft>
            </a:pPr>
            <a:r>
              <a:rPr sz="1700" b="1" i="0">
                <a:solidFill>
                  <a:srgbClr val="0F2342"/>
                </a:solidFill>
                <a:latin typeface="Microsoft JhengHei"/>
              </a:rPr>
              <a:t>•  青少年網絡成癮約 18–28%</a:t>
            </a:r>
          </a:p>
          <a:p>
            <a:pPr algn="l">
              <a:spcAft>
                <a:spcPts val="600"/>
              </a:spcAft>
            </a:pPr>
            <a:r>
              <a:rPr sz="1400" b="0" i="1">
                <a:solidFill>
                  <a:srgbClr val="556070"/>
                </a:solidFill>
                <a:latin typeface="Microsoft JhengHei"/>
              </a:rPr>
              <a:t>     Adolescent internet-addiction ~18–28%</a:t>
            </a:r>
          </a:p>
          <a:p>
            <a:pPr algn="l">
              <a:spcAft>
                <a:spcPts val="600"/>
              </a:spcAft>
            </a:pPr>
            <a:r>
              <a:rPr sz="1700" b="1" i="0">
                <a:solidFill>
                  <a:srgbClr val="0F2342"/>
                </a:solidFill>
                <a:latin typeface="Microsoft JhengHei"/>
              </a:rPr>
              <a:t>•  14.1% 為重度使用者，每日 ≥ 6 小時（HKFYG 2024）</a:t>
            </a:r>
          </a:p>
          <a:p>
            <a:pPr algn="l">
              <a:spcAft>
                <a:spcPts val="600"/>
              </a:spcAft>
            </a:pPr>
            <a:r>
              <a:rPr sz="1400" b="0" i="1">
                <a:solidFill>
                  <a:srgbClr val="556070"/>
                </a:solidFill>
                <a:latin typeface="Microsoft JhengHei"/>
              </a:rPr>
              <a:t>     14.1% heavy users, ≥6 hrs/day (HKFYG uTouch)</a:t>
            </a:r>
          </a:p>
          <a:p>
            <a:pPr algn="l">
              <a:spcAft>
                <a:spcPts val="600"/>
              </a:spcAft>
            </a:pPr>
            <a:r>
              <a:rPr sz="1700" b="1" i="0">
                <a:solidFill>
                  <a:srgbClr val="0F2342"/>
                </a:solidFill>
                <a:latin typeface="Microsoft JhengHei"/>
              </a:rPr>
              <a:t>•  影響專注、睡眠、情緒及視力</a:t>
            </a:r>
          </a:p>
          <a:p>
            <a:pPr algn="l">
              <a:spcAft>
                <a:spcPts val="600"/>
              </a:spcAft>
            </a:pPr>
            <a:r>
              <a:rPr sz="1400" b="0" i="1">
                <a:solidFill>
                  <a:srgbClr val="556070"/>
                </a:solidFill>
                <a:latin typeface="Microsoft JhengHei"/>
              </a:rPr>
              <a:t>     Harms attention, sleep, mood and eyesight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11535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0F2342"/>
                </a:solidFill>
                <a:latin typeface="Microsoft JhengHei"/>
              </a:rPr>
              <a:t>二、Reclaim2K 是甚麼</a:t>
            </a:r>
          </a:p>
          <a:p>
            <a:pPr algn="l"/>
            <a:r>
              <a:rPr sz="1500" b="0" i="1">
                <a:solidFill>
                  <a:srgbClr val="556070"/>
                </a:solidFill>
                <a:latin typeface="Microsoft JhengHei"/>
              </a:rPr>
              <a:t>What Reclaim2K is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737360"/>
            <a:ext cx="10728655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sz="1700" b="1" i="0">
                <a:solidFill>
                  <a:srgbClr val="0F2342"/>
                </a:solidFill>
                <a:latin typeface="Microsoft JhengHei"/>
              </a:rPr>
              <a:t>•  由本校研發的手機應用程式（iOS / Android / 網頁）</a:t>
            </a:r>
          </a:p>
          <a:p>
            <a:pPr algn="l">
              <a:spcAft>
                <a:spcPts val="600"/>
              </a:spcAft>
            </a:pPr>
            <a:r>
              <a:rPr sz="1400" b="0" i="1">
                <a:solidFill>
                  <a:srgbClr val="556070"/>
                </a:solidFill>
                <a:latin typeface="Microsoft JhengHei"/>
              </a:rPr>
              <a:t>     A mobile app (iOS / Android / web) developed by our school</a:t>
            </a:r>
          </a:p>
          <a:p>
            <a:pPr algn="l">
              <a:spcAft>
                <a:spcPts val="600"/>
              </a:spcAft>
            </a:pPr>
            <a:r>
              <a:rPr sz="1700" b="1" i="0">
                <a:solidFill>
                  <a:srgbClr val="0F2342"/>
                </a:solidFill>
                <a:latin typeface="Microsoft JhengHei"/>
              </a:rPr>
              <a:t>•  每日默想聖經、專注計時、正向活動</a:t>
            </a:r>
          </a:p>
          <a:p>
            <a:pPr algn="l">
              <a:spcAft>
                <a:spcPts val="600"/>
              </a:spcAft>
            </a:pPr>
            <a:r>
              <a:rPr sz="1400" b="0" i="1">
                <a:solidFill>
                  <a:srgbClr val="556070"/>
                </a:solidFill>
                <a:latin typeface="Microsoft JhengHei"/>
              </a:rPr>
              <a:t>     Daily Bible meditation, focus timer, positive activities</a:t>
            </a:r>
          </a:p>
          <a:p>
            <a:pPr algn="l">
              <a:spcAft>
                <a:spcPts val="600"/>
              </a:spcAft>
            </a:pPr>
            <a:r>
              <a:rPr sz="1700" b="1" i="0">
                <a:solidFill>
                  <a:srgbClr val="0F2342"/>
                </a:solidFill>
                <a:latin typeface="Microsoft JhengHei"/>
              </a:rPr>
              <a:t>•  幫助學生建立健康數字習慣、專注與身心靈健康</a:t>
            </a:r>
          </a:p>
          <a:p>
            <a:pPr algn="l">
              <a:spcAft>
                <a:spcPts val="600"/>
              </a:spcAft>
            </a:pPr>
            <a:r>
              <a:rPr sz="1400" b="0" i="1">
                <a:solidFill>
                  <a:srgbClr val="556070"/>
                </a:solidFill>
                <a:latin typeface="Microsoft JhengHei"/>
              </a:rPr>
              <a:t>     Builds healthy digital habits, focus and well-being</a:t>
            </a:r>
          </a:p>
          <a:p>
            <a:pPr algn="l">
              <a:spcAft>
                <a:spcPts val="600"/>
              </a:spcAft>
            </a:pPr>
            <a:r>
              <a:rPr sz="1700" b="1" i="0">
                <a:solidFill>
                  <a:srgbClr val="0F2342"/>
                </a:solidFill>
                <a:latin typeface="Microsoft JhengHei"/>
              </a:rPr>
              <a:t>•  免費提供；已於教育局課程發展處研討會分享</a:t>
            </a:r>
          </a:p>
          <a:p>
            <a:pPr algn="l">
              <a:spcAft>
                <a:spcPts val="600"/>
              </a:spcAft>
            </a:pPr>
            <a:r>
              <a:rPr sz="1400" b="0" i="1">
                <a:solidFill>
                  <a:srgbClr val="556070"/>
                </a:solidFill>
                <a:latin typeface="Microsoft JhengHei"/>
              </a:rPr>
              <a:t>     Free to schools; shared at the EDB CDI seminar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8F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11535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0F2342"/>
                </a:solidFill>
                <a:latin typeface="Microsoft JhengHei"/>
              </a:rPr>
              <a:t>三、懇請  貴校</a:t>
            </a:r>
          </a:p>
          <a:p>
            <a:pPr algn="l"/>
            <a:r>
              <a:rPr sz="1500" b="0" i="1">
                <a:solidFill>
                  <a:srgbClr val="556070"/>
                </a:solidFill>
                <a:latin typeface="Microsoft JhengHei"/>
              </a:rPr>
              <a:t>What we ask of you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737360"/>
            <a:ext cx="10728655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sz="1700" b="1" i="0">
                <a:solidFill>
                  <a:srgbClr val="0F2342"/>
                </a:solidFill>
                <a:latin typeface="Microsoft JhengHei"/>
              </a:rPr>
              <a:t>•  允許學生使用 Reclaim2K 應用程式</a:t>
            </a:r>
          </a:p>
          <a:p>
            <a:pPr algn="l">
              <a:spcAft>
                <a:spcPts val="600"/>
              </a:spcAft>
            </a:pPr>
            <a:r>
              <a:rPr sz="1400" b="0" i="1">
                <a:solidFill>
                  <a:srgbClr val="556070"/>
                </a:solidFill>
                <a:latin typeface="Microsoft JhengHei"/>
              </a:rPr>
              <a:t>     Allow students to use the Reclaim2K app</a:t>
            </a:r>
          </a:p>
          <a:p>
            <a:pPr algn="l">
              <a:spcAft>
                <a:spcPts val="600"/>
              </a:spcAft>
            </a:pPr>
            <a:r>
              <a:rPr sz="1700" b="1" i="0">
                <a:solidFill>
                  <a:srgbClr val="0F2342"/>
                </a:solidFill>
                <a:latin typeface="Microsoft JhengHei"/>
              </a:rPr>
              <a:t>•  同意收集不記名前測（學期初）及後測（學期末）問卷</a:t>
            </a:r>
          </a:p>
          <a:p>
            <a:pPr algn="l">
              <a:spcAft>
                <a:spcPts val="600"/>
              </a:spcAft>
            </a:pPr>
            <a:r>
              <a:rPr sz="1400" b="0" i="1">
                <a:solidFill>
                  <a:srgbClr val="556070"/>
                </a:solidFill>
                <a:latin typeface="Microsoft JhengHei"/>
              </a:rPr>
              <a:t>     Consent to an anonymous pre-test (term start) &amp; post-test (term end) survey</a:t>
            </a:r>
          </a:p>
          <a:p>
            <a:pPr algn="l">
              <a:spcAft>
                <a:spcPts val="600"/>
              </a:spcAft>
            </a:pPr>
            <a:r>
              <a:rPr sz="1700" b="1" i="0">
                <a:solidFill>
                  <a:srgbClr val="0F2342"/>
                </a:solidFill>
                <a:latin typeface="Microsoft JhengHei"/>
              </a:rPr>
              <a:t>•  每次約 5 分鐘，於班主任堂內完成</a:t>
            </a:r>
          </a:p>
          <a:p>
            <a:pPr algn="l">
              <a:spcAft>
                <a:spcPts val="600"/>
              </a:spcAft>
            </a:pPr>
            <a:r>
              <a:rPr sz="1400" b="0" i="1">
                <a:solidFill>
                  <a:srgbClr val="556070"/>
                </a:solidFill>
                <a:latin typeface="Microsoft JhengHei"/>
              </a:rPr>
              <a:t>     ~5 minutes each, done in form-time</a:t>
            </a:r>
          </a:p>
          <a:p>
            <a:pPr algn="l">
              <a:spcAft>
                <a:spcPts val="600"/>
              </a:spcAft>
            </a:pPr>
            <a:r>
              <a:rPr sz="1700" b="1" i="0">
                <a:solidFill>
                  <a:srgbClr val="0F2342"/>
                </a:solidFill>
                <a:latin typeface="Microsoft JhengHei"/>
              </a:rPr>
              <a:t>•  數據支持未來優質教育基金（QEF）申請及教育研究</a:t>
            </a:r>
          </a:p>
          <a:p>
            <a:pPr algn="l">
              <a:spcAft>
                <a:spcPts val="600"/>
              </a:spcAft>
            </a:pPr>
            <a:r>
              <a:rPr sz="1400" b="0" i="1">
                <a:solidFill>
                  <a:srgbClr val="556070"/>
                </a:solidFill>
                <a:latin typeface="Microsoft JhengHei"/>
              </a:rPr>
              <a:t>     Data supports a future QEF application &amp; educational research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11535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0F2342"/>
                </a:solidFill>
                <a:latin typeface="Microsoft JhengHei"/>
              </a:rPr>
              <a:t>四、我們量度甚麼（國際認可量表）</a:t>
            </a:r>
          </a:p>
          <a:p>
            <a:pPr algn="l"/>
            <a:r>
              <a:rPr sz="1500" b="0" i="1">
                <a:solidFill>
                  <a:srgbClr val="556070"/>
                </a:solidFill>
                <a:latin typeface="Microsoft JhengHei"/>
              </a:rPr>
              <a:t>What we measure (validated instruments)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737360"/>
            <a:ext cx="10728655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sz="1600" b="1" i="0">
                <a:solidFill>
                  <a:srgbClr val="0F2342"/>
                </a:solidFill>
                <a:latin typeface="Microsoft JhengHei"/>
              </a:rPr>
              <a:t>•  WHO-5 世界衞生組織身心健康指數（主要）</a:t>
            </a:r>
          </a:p>
          <a:p>
            <a:pPr algn="l">
              <a:spcAft>
                <a:spcPts val="600"/>
              </a:spcAft>
            </a:pPr>
            <a:r>
              <a:rPr sz="1300" b="0" i="1">
                <a:solidFill>
                  <a:srgbClr val="556070"/>
                </a:solidFill>
                <a:latin typeface="Microsoft JhengHei"/>
              </a:rPr>
              <a:t>     WHO-5 Well-Being Index (primary)</a:t>
            </a:r>
          </a:p>
          <a:p>
            <a:pPr algn="l">
              <a:spcAft>
                <a:spcPts val="600"/>
              </a:spcAft>
            </a:pPr>
            <a:r>
              <a:rPr sz="1600" b="1" i="0">
                <a:solidFill>
                  <a:srgbClr val="0F2342"/>
                </a:solidFill>
                <a:latin typeface="Microsoft JhengHei"/>
              </a:rPr>
              <a:t>•  SAS-SV 手機成癮量表（10 項，香港已驗證）</a:t>
            </a:r>
          </a:p>
          <a:p>
            <a:pPr algn="l">
              <a:spcAft>
                <a:spcPts val="600"/>
              </a:spcAft>
            </a:pPr>
            <a:r>
              <a:rPr sz="1300" b="0" i="1">
                <a:solidFill>
                  <a:srgbClr val="556070"/>
                </a:solidFill>
                <a:latin typeface="Microsoft JhengHei"/>
              </a:rPr>
              <a:t>     SAS-SV smartphone-addiction scale (10 items, HK-validated)</a:t>
            </a:r>
          </a:p>
          <a:p>
            <a:pPr algn="l">
              <a:spcAft>
                <a:spcPts val="600"/>
              </a:spcAft>
            </a:pPr>
            <a:r>
              <a:rPr sz="1600" b="1" i="0">
                <a:solidFill>
                  <a:srgbClr val="0F2342"/>
                </a:solidFill>
                <a:latin typeface="Microsoft JhengHei"/>
              </a:rPr>
              <a:t>•  SABAS 應用程式成癮量表（6 項，港台繁體驗證）</a:t>
            </a:r>
          </a:p>
          <a:p>
            <a:pPr algn="l">
              <a:spcAft>
                <a:spcPts val="600"/>
              </a:spcAft>
            </a:pPr>
            <a:r>
              <a:rPr sz="1300" b="0" i="1">
                <a:solidFill>
                  <a:srgbClr val="556070"/>
                </a:solidFill>
                <a:latin typeface="Microsoft JhengHei"/>
              </a:rPr>
              <a:t>     SABAS app-addiction scale (6 items, HK/TW validated)</a:t>
            </a:r>
          </a:p>
          <a:p>
            <a:pPr algn="l">
              <a:spcAft>
                <a:spcPts val="600"/>
              </a:spcAft>
            </a:pPr>
            <a:r>
              <a:rPr sz="1600" b="1" i="0">
                <a:solidFill>
                  <a:srgbClr val="0F2342"/>
                </a:solidFill>
                <a:latin typeface="Microsoft JhengHei"/>
              </a:rPr>
              <a:t>•  螢幕使用時間（客觀）＋ 感受幫助程度</a:t>
            </a:r>
          </a:p>
          <a:p>
            <a:pPr algn="l">
              <a:spcAft>
                <a:spcPts val="600"/>
              </a:spcAft>
            </a:pPr>
            <a:r>
              <a:rPr sz="1300" b="0" i="1">
                <a:solidFill>
                  <a:srgbClr val="556070"/>
                </a:solidFill>
                <a:latin typeface="Microsoft JhengHei"/>
              </a:rPr>
              <a:t>     Objective screen-time + perceived helpfulness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89320"/>
            <a:ext cx="10728655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0" i="1">
                <a:solidFill>
                  <a:srgbClr val="556070"/>
                </a:solidFill>
                <a:latin typeface="Microsoft JhengHei"/>
              </a:rPr>
              <a:t>全份問卷約 5 分鐘 · 詳見邀請函附錄一  ·  Whole survey ~5 min · see Appendix I of the letter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11535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0F2342"/>
                </a:solidFill>
                <a:latin typeface="Microsoft JhengHei"/>
              </a:rPr>
              <a:t>五、貴校保留自己的數據</a:t>
            </a:r>
          </a:p>
          <a:p>
            <a:pPr algn="l"/>
            <a:r>
              <a:rPr sz="1500" b="0" i="1">
                <a:solidFill>
                  <a:srgbClr val="556070"/>
                </a:solidFill>
                <a:latin typeface="Microsoft JhengHei"/>
              </a:rPr>
              <a:t>Your school keeps its own results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737360"/>
            <a:ext cx="10728655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sz="1700" b="1" i="0">
                <a:solidFill>
                  <a:srgbClr val="0F2342"/>
                </a:solidFill>
                <a:latin typeface="Microsoft JhengHei"/>
              </a:rPr>
              <a:t>•  每所學校資料存於  貴校自己的 Google 試算表</a:t>
            </a:r>
          </a:p>
          <a:p>
            <a:pPr algn="l">
              <a:spcAft>
                <a:spcPts val="600"/>
              </a:spcAft>
            </a:pPr>
            <a:r>
              <a:rPr sz="1400" b="0" i="1">
                <a:solidFill>
                  <a:srgbClr val="556070"/>
                </a:solidFill>
                <a:latin typeface="Microsoft JhengHei"/>
              </a:rPr>
              <a:t>     Each school’s data lives in your own Google Sheet</a:t>
            </a:r>
          </a:p>
          <a:p>
            <a:pPr algn="l">
              <a:spcAft>
                <a:spcPts val="600"/>
              </a:spcAft>
            </a:pPr>
            <a:r>
              <a:rPr sz="1700" b="1" i="0">
                <a:solidFill>
                  <a:srgbClr val="0F2342"/>
                </a:solidFill>
                <a:latin typeface="Microsoft JhengHei"/>
              </a:rPr>
              <a:t>•  貴校老師可查看  本校學生的彙總結果（📊）</a:t>
            </a:r>
          </a:p>
          <a:p>
            <a:pPr algn="l">
              <a:spcAft>
                <a:spcPts val="600"/>
              </a:spcAft>
            </a:pPr>
            <a:r>
              <a:rPr sz="1400" b="0" i="1">
                <a:solidFill>
                  <a:srgbClr val="556070"/>
                </a:solidFill>
                <a:latin typeface="Microsoft JhengHei"/>
              </a:rPr>
              <a:t>     Your teachers see their own students’ aggregate results</a:t>
            </a:r>
          </a:p>
          <a:p>
            <a:pPr algn="l">
              <a:spcAft>
                <a:spcPts val="600"/>
              </a:spcAft>
            </a:pPr>
            <a:r>
              <a:rPr sz="1700" b="1" i="0">
                <a:solidFill>
                  <a:srgbClr val="0F2342"/>
                </a:solidFill>
                <a:latin typeface="Microsoft JhengHei"/>
              </a:rPr>
              <a:t>•  本計劃只用去識別化、彙總數據作 QEF 申請</a:t>
            </a:r>
          </a:p>
          <a:p>
            <a:pPr algn="l">
              <a:spcAft>
                <a:spcPts val="600"/>
              </a:spcAft>
            </a:pPr>
            <a:r>
              <a:rPr sz="1400" b="0" i="1">
                <a:solidFill>
                  <a:srgbClr val="556070"/>
                </a:solidFill>
                <a:latin typeface="Microsoft JhengHei"/>
              </a:rPr>
              <a:t>     Only de-identified, aggregate data is used for the QEF bid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8F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11535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0F2342"/>
                </a:solidFill>
                <a:latin typeface="Microsoft JhengHei"/>
              </a:rPr>
              <a:t>六、知情同意與自願</a:t>
            </a:r>
          </a:p>
          <a:p>
            <a:pPr algn="l"/>
            <a:r>
              <a:rPr sz="1500" b="0" i="1">
                <a:solidFill>
                  <a:srgbClr val="556070"/>
                </a:solidFill>
                <a:latin typeface="Microsoft JhengHei"/>
              </a:rPr>
              <a:t>Consent &amp; voluntariness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737360"/>
            <a:ext cx="10728655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sz="1600" b="1" i="0">
                <a:solidFill>
                  <a:srgbClr val="0F2342"/>
                </a:solidFill>
                <a:latin typeface="Microsoft JhengHei"/>
              </a:rPr>
              <a:t>•  只收集匿名數據（研究編號，並無姓名）</a:t>
            </a:r>
          </a:p>
          <a:p>
            <a:pPr algn="l">
              <a:spcAft>
                <a:spcPts val="600"/>
              </a:spcAft>
            </a:pPr>
            <a:r>
              <a:rPr sz="1300" b="0" i="1">
                <a:solidFill>
                  <a:srgbClr val="556070"/>
                </a:solidFill>
                <a:latin typeface="Microsoft JhengHei"/>
              </a:rPr>
              <a:t>     Anonymous data only (study ID, no names)</a:t>
            </a:r>
          </a:p>
          <a:p>
            <a:pPr algn="l">
              <a:spcAft>
                <a:spcPts val="600"/>
              </a:spcAft>
            </a:pPr>
            <a:r>
              <a:rPr sz="1600" b="1" i="0">
                <a:solidFill>
                  <a:srgbClr val="0F2342"/>
                </a:solidFill>
                <a:latin typeface="Microsoft JhengHei"/>
              </a:rPr>
              <a:t>•  家長知情 ＋ 自由退出（被動同意）＋ 學生程式內同意</a:t>
            </a:r>
          </a:p>
          <a:p>
            <a:pPr algn="l">
              <a:spcAft>
                <a:spcPts val="600"/>
              </a:spcAft>
            </a:pPr>
            <a:r>
              <a:rPr sz="1300" b="0" i="1">
                <a:solidFill>
                  <a:srgbClr val="556070"/>
                </a:solidFill>
                <a:latin typeface="Microsoft JhengHei"/>
              </a:rPr>
              <a:t>     Parental notice + opt-out (passive consent) + student in-app assent</a:t>
            </a:r>
          </a:p>
          <a:p>
            <a:pPr algn="l">
              <a:spcAft>
                <a:spcPts val="600"/>
              </a:spcAft>
            </a:pPr>
            <a:r>
              <a:rPr sz="1600" b="1" i="0">
                <a:solidFill>
                  <a:srgbClr val="0F2342"/>
                </a:solidFill>
                <a:latin typeface="Microsoft JhengHei"/>
              </a:rPr>
              <a:t>•  完全自願；學校／家長／學生可隨時退出</a:t>
            </a:r>
          </a:p>
          <a:p>
            <a:pPr algn="l">
              <a:spcAft>
                <a:spcPts val="600"/>
              </a:spcAft>
            </a:pPr>
            <a:r>
              <a:rPr sz="1300" b="0" i="1">
                <a:solidFill>
                  <a:srgbClr val="556070"/>
                </a:solidFill>
                <a:latin typeface="Microsoft JhengHei"/>
              </a:rPr>
              <a:t>     Fully voluntary; school / parents / students may withdraw anytime</a:t>
            </a:r>
          </a:p>
          <a:p>
            <a:pPr algn="l">
              <a:spcAft>
                <a:spcPts val="600"/>
              </a:spcAft>
            </a:pPr>
            <a:r>
              <a:rPr sz="1600" b="1" i="0">
                <a:solidFill>
                  <a:srgbClr val="0F2342"/>
                </a:solidFill>
                <a:latin typeface="Microsoft JhengHei"/>
              </a:rPr>
              <a:t>•  匿名數據一般不屬第 486 章「個人資料」</a:t>
            </a:r>
          </a:p>
          <a:p>
            <a:pPr algn="l">
              <a:spcAft>
                <a:spcPts val="600"/>
              </a:spcAft>
            </a:pPr>
            <a:r>
              <a:rPr sz="1300" b="0" i="1">
                <a:solidFill>
                  <a:srgbClr val="556070"/>
                </a:solidFill>
                <a:latin typeface="Microsoft JhengHei"/>
              </a:rPr>
              <a:t>     Anonymous data generally falls outside “personal data” (Cap. 486)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11535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0F2342"/>
                </a:solidFill>
                <a:latin typeface="Microsoft JhengHei"/>
              </a:rPr>
              <a:t>七、如何取得同意（實際畫面）</a:t>
            </a:r>
          </a:p>
          <a:p>
            <a:pPr algn="l"/>
            <a:r>
              <a:rPr sz="1500" b="0" i="1">
                <a:solidFill>
                  <a:srgbClr val="556070"/>
                </a:solidFill>
                <a:latin typeface="Microsoft JhengHei"/>
              </a:rPr>
              <a:t>How consent is captured — actual screens</a:t>
            </a:r>
          </a:p>
        </p:txBody>
      </p:sp>
      <p:pic>
        <p:nvPicPr>
          <p:cNvPr id="3" name="Picture 2" descr="consent-app-gat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1554480"/>
            <a:ext cx="1835717" cy="402336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5623560"/>
            <a:ext cx="1835716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000" b="1" i="0">
                <a:solidFill>
                  <a:srgbClr val="0F2342"/>
                </a:solidFill>
                <a:latin typeface="Microsoft JhengHei"/>
              </a:rPr>
              <a:t>① App 首次啟動同意頁</a:t>
            </a:r>
          </a:p>
          <a:p>
            <a:pPr algn="ctr"/>
            <a:r>
              <a:rPr sz="800" b="0" i="1">
                <a:solidFill>
                  <a:srgbClr val="556070"/>
                </a:solidFill>
                <a:latin typeface="Microsoft JhengHei"/>
              </a:rPr>
              <a:t>App first-launch consent gate</a:t>
            </a:r>
          </a:p>
        </p:txBody>
      </p:sp>
      <p:pic>
        <p:nvPicPr>
          <p:cNvPr id="5" name="Picture 4" descr="consent-surve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0" y="1554480"/>
            <a:ext cx="1922272" cy="40233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00400" y="5623560"/>
            <a:ext cx="1922272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000" b="1" i="0">
                <a:solidFill>
                  <a:srgbClr val="0F2342"/>
                </a:solidFill>
                <a:latin typeface="Microsoft JhengHei"/>
              </a:rPr>
              <a:t>② 學生＋家長同意（研究）</a:t>
            </a:r>
          </a:p>
          <a:p>
            <a:pPr algn="ctr"/>
            <a:r>
              <a:rPr sz="800" b="0" i="1">
                <a:solidFill>
                  <a:srgbClr val="556070"/>
                </a:solidFill>
                <a:latin typeface="Microsoft JhengHei"/>
              </a:rPr>
              <a:t>Student + parental consent</a:t>
            </a:r>
          </a:p>
        </p:txBody>
      </p:sp>
      <p:pic>
        <p:nvPicPr>
          <p:cNvPr id="7" name="Picture 6" descr="consent-shee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6480" y="2240280"/>
            <a:ext cx="5486400" cy="21197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26480" y="4405745"/>
            <a:ext cx="54864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000" b="1" i="0">
                <a:solidFill>
                  <a:srgbClr val="0F2342"/>
                </a:solidFill>
                <a:latin typeface="Microsoft JhengHei"/>
              </a:rPr>
              <a:t>③ Google Sheet 去識別化記錄</a:t>
            </a:r>
          </a:p>
          <a:p>
            <a:pPr algn="ctr"/>
            <a:r>
              <a:rPr sz="800" b="0" i="1">
                <a:solidFill>
                  <a:srgbClr val="556070"/>
                </a:solidFill>
                <a:latin typeface="Microsoft JhengHei"/>
              </a:rPr>
              <a:t>De-identified record in the school Sheet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8F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11535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0F2342"/>
                </a:solidFill>
                <a:latin typeface="Microsoft JhengHei"/>
              </a:rPr>
              <a:t>學生在 App 內自由完成前測</a:t>
            </a:r>
          </a:p>
          <a:p>
            <a:pPr algn="l"/>
            <a:r>
              <a:rPr sz="1500" b="0" i="1">
                <a:solidFill>
                  <a:srgbClr val="556070"/>
                </a:solidFill>
                <a:latin typeface="Microsoft JhengHei"/>
              </a:rPr>
              <a:t>Students take the pre-test in the app</a:t>
            </a:r>
          </a:p>
        </p:txBody>
      </p:sp>
      <p:pic>
        <p:nvPicPr>
          <p:cNvPr id="3" name="Picture 2" descr="app-survey-question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" y="1417320"/>
            <a:ext cx="1598371" cy="521208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1520" y="6675120"/>
            <a:ext cx="1598371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</a:p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3108960" y="1920240"/>
            <a:ext cx="8625535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sz="1500" b="1" i="0">
                <a:solidFill>
                  <a:srgbClr val="0F2342"/>
                </a:solidFill>
                <a:latin typeface="Microsoft JhengHei"/>
              </a:rPr>
              <a:t>•  學生登入後自由選擇作答（前測／後測）</a:t>
            </a:r>
          </a:p>
          <a:p>
            <a:pPr algn="l">
              <a:spcAft>
                <a:spcPts val="600"/>
              </a:spcAft>
            </a:pPr>
            <a:r>
              <a:rPr sz="1200" b="0" i="1">
                <a:solidFill>
                  <a:srgbClr val="556070"/>
                </a:solidFill>
                <a:latin typeface="Microsoft JhengHei"/>
              </a:rPr>
              <a:t>     Students freely choose to take it (pre/post)</a:t>
            </a:r>
          </a:p>
          <a:p>
            <a:pPr algn="l">
              <a:spcAft>
                <a:spcPts val="600"/>
              </a:spcAft>
            </a:pPr>
            <a:r>
              <a:rPr sz="1500" b="1" i="0">
                <a:solidFill>
                  <a:srgbClr val="0F2342"/>
                </a:solidFill>
                <a:latin typeface="Microsoft JhengHei"/>
              </a:rPr>
              <a:t>•  WHO-5 幸福感指標（過去兩星期，5 題）</a:t>
            </a:r>
          </a:p>
          <a:p>
            <a:pPr algn="l">
              <a:spcAft>
                <a:spcPts val="600"/>
              </a:spcAft>
            </a:pPr>
            <a:r>
              <a:rPr sz="1200" b="0" i="1">
                <a:solidFill>
                  <a:srgbClr val="556070"/>
                </a:solidFill>
                <a:latin typeface="Microsoft JhengHei"/>
              </a:rPr>
              <a:t>     WHO-5 Well-Being Index (last 2 weeks, 5 items)</a:t>
            </a:r>
          </a:p>
          <a:p>
            <a:pPr algn="l">
              <a:spcAft>
                <a:spcPts val="600"/>
              </a:spcAft>
            </a:pPr>
            <a:r>
              <a:rPr sz="1500" b="1" i="0">
                <a:solidFill>
                  <a:srgbClr val="0F2342"/>
                </a:solidFill>
                <a:latin typeface="Microsoft JhengHei"/>
              </a:rPr>
              <a:t>•  SAS-SV 智能手機成癮量表（10 題）</a:t>
            </a:r>
          </a:p>
          <a:p>
            <a:pPr algn="l">
              <a:spcAft>
                <a:spcPts val="600"/>
              </a:spcAft>
            </a:pPr>
            <a:r>
              <a:rPr sz="1200" b="0" i="1">
                <a:solidFill>
                  <a:srgbClr val="556070"/>
                </a:solidFill>
                <a:latin typeface="Microsoft JhengHei"/>
              </a:rPr>
              <a:t>     SAS-SV Smartphone Addiction Scale (10 items)</a:t>
            </a:r>
          </a:p>
          <a:p>
            <a:pPr algn="l">
              <a:spcAft>
                <a:spcPts val="600"/>
              </a:spcAft>
            </a:pPr>
            <a:r>
              <a:rPr sz="1500" b="1" i="0">
                <a:solidFill>
                  <a:srgbClr val="0F2342"/>
                </a:solidFill>
                <a:latin typeface="Microsoft JhengHei"/>
              </a:rPr>
              <a:t>•  每日手機時數 ＋ 上傳「螢幕使用時間」截圖</a:t>
            </a:r>
          </a:p>
          <a:p>
            <a:pPr algn="l">
              <a:spcAft>
                <a:spcPts val="600"/>
              </a:spcAft>
            </a:pPr>
            <a:r>
              <a:rPr sz="1200" b="0" i="1">
                <a:solidFill>
                  <a:srgbClr val="556070"/>
                </a:solidFill>
                <a:latin typeface="Microsoft JhengHei"/>
              </a:rPr>
              <a:t>     Daily phone hours + Screen Time screenshot upload</a:t>
            </a:r>
          </a:p>
          <a:p>
            <a:pPr algn="l">
              <a:spcAft>
                <a:spcPts val="600"/>
              </a:spcAft>
            </a:pPr>
            <a:r>
              <a:rPr sz="1500" b="1" i="0">
                <a:solidFill>
                  <a:srgbClr val="0F2342"/>
                </a:solidFill>
                <a:latin typeface="Microsoft JhengHei"/>
              </a:rPr>
              <a:t>•  約 3 分鐘 · 匿名研究編號，不含姓名</a:t>
            </a:r>
          </a:p>
          <a:p>
            <a:pPr algn="l">
              <a:spcAft>
                <a:spcPts val="600"/>
              </a:spcAft>
            </a:pPr>
            <a:r>
              <a:rPr sz="1200" b="0" i="1">
                <a:solidFill>
                  <a:srgbClr val="556070"/>
                </a:solidFill>
                <a:latin typeface="Microsoft JhengHei"/>
              </a:rPr>
              <a:t>     ~3 min · anonymous study ID, no names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11535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0F2342"/>
                </a:solidFill>
                <a:latin typeface="Microsoft JhengHei"/>
              </a:rPr>
              <a:t>七、資料保障</a:t>
            </a:r>
          </a:p>
          <a:p>
            <a:pPr algn="l"/>
            <a:r>
              <a:rPr sz="1500" b="0" i="1">
                <a:solidFill>
                  <a:srgbClr val="556070"/>
                </a:solidFill>
                <a:latin typeface="Microsoft JhengHei"/>
              </a:rPr>
              <a:t>Data protection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737360"/>
            <a:ext cx="10728655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sz="1600" b="1" i="0">
                <a:solidFill>
                  <a:srgbClr val="0F2342"/>
                </a:solidFill>
                <a:latin typeface="Microsoft JhengHei"/>
              </a:rPr>
              <a:t>•  登入功能預設關閉，程式以不記名方式運作</a:t>
            </a:r>
          </a:p>
          <a:p>
            <a:pPr algn="l">
              <a:spcAft>
                <a:spcPts val="600"/>
              </a:spcAft>
            </a:pPr>
            <a:r>
              <a:rPr sz="1300" b="0" i="1">
                <a:solidFill>
                  <a:srgbClr val="556070"/>
                </a:solidFill>
                <a:latin typeface="Microsoft JhengHei"/>
              </a:rPr>
              <a:t>     Sign-in OFF by design; the app runs de-identified</a:t>
            </a:r>
          </a:p>
          <a:p>
            <a:pPr algn="l">
              <a:spcAft>
                <a:spcPts val="600"/>
              </a:spcAft>
            </a:pPr>
            <a:r>
              <a:rPr sz="1600" b="1" i="0">
                <a:solidFill>
                  <a:srgbClr val="0F2342"/>
                </a:solidFill>
                <a:latin typeface="Microsoft JhengHei"/>
              </a:rPr>
              <a:t>•  前後測以匿名研究編號連結，不含姓名</a:t>
            </a:r>
          </a:p>
          <a:p>
            <a:pPr algn="l">
              <a:spcAft>
                <a:spcPts val="600"/>
              </a:spcAft>
            </a:pPr>
            <a:r>
              <a:rPr sz="1300" b="0" i="1">
                <a:solidFill>
                  <a:srgbClr val="556070"/>
                </a:solidFill>
                <a:latin typeface="Microsoft JhengHei"/>
              </a:rPr>
              <a:t>     Pre/post linked by anonymous study ID, never the name</a:t>
            </a:r>
          </a:p>
          <a:p>
            <a:pPr algn="l">
              <a:spcAft>
                <a:spcPts val="600"/>
              </a:spcAft>
            </a:pPr>
            <a:r>
              <a:rPr sz="1600" b="1" i="0">
                <a:solidFill>
                  <a:srgbClr val="0F2342"/>
                </a:solidFill>
                <a:latin typeface="Microsoft JhengHei"/>
              </a:rPr>
              <a:t>•  對外只用彙總／匿名數據</a:t>
            </a:r>
          </a:p>
          <a:p>
            <a:pPr algn="l">
              <a:spcAft>
                <a:spcPts val="600"/>
              </a:spcAft>
            </a:pPr>
            <a:r>
              <a:rPr sz="1300" b="0" i="1">
                <a:solidFill>
                  <a:srgbClr val="556070"/>
                </a:solidFill>
                <a:latin typeface="Microsoft JhengHei"/>
              </a:rPr>
              <a:t>     External reporting uses aggregate/anonymous data only</a:t>
            </a:r>
          </a:p>
          <a:p>
            <a:pPr algn="l">
              <a:spcAft>
                <a:spcPts val="600"/>
              </a:spcAft>
            </a:pPr>
            <a:r>
              <a:rPr sz="1600" b="1" i="0">
                <a:solidFill>
                  <a:srgbClr val="0F2342"/>
                </a:solidFill>
                <a:latin typeface="Microsoft JhengHei"/>
              </a:rPr>
              <a:t>•  建議先經法律／資料保障主任審閱</a:t>
            </a:r>
          </a:p>
          <a:p>
            <a:pPr algn="l">
              <a:spcAft>
                <a:spcPts val="600"/>
              </a:spcAft>
            </a:pPr>
            <a:r>
              <a:rPr sz="1300" b="0" i="1">
                <a:solidFill>
                  <a:srgbClr val="556070"/>
                </a:solidFill>
                <a:latin typeface="Microsoft JhengHei"/>
              </a:rPr>
              <a:t>     Recommend prior review by a legal / data-protection officer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11480"/>
            <a:ext cx="10911535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0F2342"/>
                </a:solidFill>
                <a:latin typeface="Microsoft JhengHei"/>
              </a:rPr>
              <a:t>八、研究設計與時間表</a:t>
            </a:r>
          </a:p>
          <a:p>
            <a:pPr algn="l"/>
            <a:r>
              <a:rPr sz="1500" b="0" i="1">
                <a:solidFill>
                  <a:srgbClr val="556070"/>
                </a:solidFill>
                <a:latin typeface="Microsoft JhengHei"/>
              </a:rPr>
              <a:t>Design &amp; timeline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737360"/>
            <a:ext cx="10728655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sz="1700" b="1" i="0">
                <a:solidFill>
                  <a:srgbClr val="0F2342"/>
                </a:solidFill>
                <a:latin typeface="Microsoft JhengHei"/>
              </a:rPr>
              <a:t>•  單組前後測 + 劑量反應（仿 Project P.A.T.H.S.）</a:t>
            </a:r>
          </a:p>
          <a:p>
            <a:pPr algn="l">
              <a:spcAft>
                <a:spcPts val="600"/>
              </a:spcAft>
            </a:pPr>
            <a:r>
              <a:rPr sz="1400" b="0" i="1">
                <a:solidFill>
                  <a:srgbClr val="556070"/>
                </a:solidFill>
                <a:latin typeface="Microsoft JhengHei"/>
              </a:rPr>
              <a:t>     Single-group pre/post + dose–response (mirrors Project P.A.T.H.S.)</a:t>
            </a:r>
          </a:p>
          <a:p>
            <a:pPr algn="l">
              <a:spcAft>
                <a:spcPts val="600"/>
              </a:spcAft>
            </a:pPr>
            <a:r>
              <a:rPr sz="1700" b="1" i="0">
                <a:solidFill>
                  <a:srgbClr val="0F2342"/>
                </a:solidFill>
                <a:latin typeface="Microsoft JhengHei"/>
              </a:rPr>
              <a:t>•  前測 T0 ≈ 9 月初；後測 T1 ≈ 11 月底–12 月初</a:t>
            </a:r>
          </a:p>
          <a:p>
            <a:pPr algn="l">
              <a:spcAft>
                <a:spcPts val="600"/>
              </a:spcAft>
            </a:pPr>
            <a:r>
              <a:rPr sz="1400" b="0" i="1">
                <a:solidFill>
                  <a:srgbClr val="556070"/>
                </a:solidFill>
                <a:latin typeface="Microsoft JhengHei"/>
              </a:rPr>
              <a:t>     Pre-test T0 ≈ early Sept; post-test T1 ≈ late Nov–early Dec</a:t>
            </a:r>
          </a:p>
          <a:p>
            <a:pPr algn="l">
              <a:spcAft>
                <a:spcPts val="600"/>
              </a:spcAft>
            </a:pPr>
            <a:r>
              <a:rPr sz="1700" b="1" i="0">
                <a:solidFill>
                  <a:srgbClr val="0F2342"/>
                </a:solidFill>
                <a:latin typeface="Microsoft JhengHei"/>
              </a:rPr>
              <a:t>•  以應用程式使用分析及客觀螢幕時間三角驗證</a:t>
            </a:r>
          </a:p>
          <a:p>
            <a:pPr algn="l">
              <a:spcAft>
                <a:spcPts val="600"/>
              </a:spcAft>
            </a:pPr>
            <a:r>
              <a:rPr sz="1400" b="0" i="1">
                <a:solidFill>
                  <a:srgbClr val="556070"/>
                </a:solidFill>
                <a:latin typeface="Microsoft JhengHei"/>
              </a:rPr>
              <a:t>     Triangulated with app analytics + objective screen-time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234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2960" y="640080"/>
            <a:ext cx="10545775" cy="1188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FFFFFF"/>
                </a:solidFill>
                <a:latin typeface="Microsoft JhengHei"/>
              </a:rPr>
              <a:t>九、參與的益處與方法</a:t>
            </a:r>
          </a:p>
          <a:p>
            <a:pPr algn="l"/>
            <a:r>
              <a:rPr sz="1500" b="0" i="1">
                <a:solidFill>
                  <a:srgbClr val="C8D4E4"/>
                </a:solidFill>
                <a:latin typeface="Microsoft JhengHei"/>
              </a:rPr>
              <a:t>Benefits &amp; how to join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920240"/>
            <a:ext cx="10545775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000"/>
              </a:spcAft>
            </a:pPr>
            <a:r>
              <a:rPr sz="1800" b="1" i="0">
                <a:solidFill>
                  <a:srgbClr val="F5C518"/>
                </a:solidFill>
                <a:latin typeface="Microsoft JhengHei"/>
              </a:rPr>
              <a:t>•  免費的價值觀教育與數字健康工具</a:t>
            </a:r>
          </a:p>
          <a:p>
            <a:pPr algn="l">
              <a:spcAft>
                <a:spcPts val="1000"/>
              </a:spcAft>
            </a:pPr>
            <a:r>
              <a:rPr sz="1300" b="0" i="1">
                <a:solidFill>
                  <a:srgbClr val="C8D4E4"/>
                </a:solidFill>
                <a:latin typeface="Microsoft JhengHei"/>
              </a:rPr>
              <a:t>     A free values-education &amp; digital-wellbeing tool</a:t>
            </a:r>
          </a:p>
          <a:p>
            <a:pPr algn="l">
              <a:spcAft>
                <a:spcPts val="1000"/>
              </a:spcAft>
            </a:pPr>
            <a:r>
              <a:rPr sz="1800" b="1" i="0">
                <a:solidFill>
                  <a:srgbClr val="F5C518"/>
                </a:solidFill>
                <a:latin typeface="Microsoft JhengHei"/>
              </a:rPr>
              <a:t>•  貴校獲得自己學生的身心健康數據</a:t>
            </a:r>
          </a:p>
          <a:p>
            <a:pPr algn="l">
              <a:spcAft>
                <a:spcPts val="1000"/>
              </a:spcAft>
            </a:pPr>
            <a:r>
              <a:rPr sz="1300" b="0" i="1">
                <a:solidFill>
                  <a:srgbClr val="C8D4E4"/>
                </a:solidFill>
                <a:latin typeface="Microsoft JhengHei"/>
              </a:rPr>
              <a:t>     Your school gains its own students’ well-being data</a:t>
            </a:r>
          </a:p>
          <a:p>
            <a:pPr algn="l">
              <a:spcAft>
                <a:spcPts val="1000"/>
              </a:spcAft>
            </a:pPr>
            <a:r>
              <a:rPr sz="1800" b="1" i="0">
                <a:solidFill>
                  <a:srgbClr val="F5C518"/>
                </a:solidFill>
                <a:latin typeface="Microsoft JhengHei"/>
              </a:rPr>
              <a:t>•  成為全港數字健康實證的一部分</a:t>
            </a:r>
          </a:p>
          <a:p>
            <a:pPr algn="l">
              <a:spcAft>
                <a:spcPts val="1000"/>
              </a:spcAft>
            </a:pPr>
            <a:r>
              <a:rPr sz="1300" b="0" i="1">
                <a:solidFill>
                  <a:srgbClr val="C8D4E4"/>
                </a:solidFill>
                <a:latin typeface="Microsoft JhengHei"/>
              </a:rPr>
              <a:t>     Be part of a territory-wide evidence base</a:t>
            </a:r>
          </a:p>
          <a:p>
            <a:pPr algn="l">
              <a:spcAft>
                <a:spcPts val="1000"/>
              </a:spcAft>
            </a:pPr>
            <a:r>
              <a:rPr sz="1800" b="1" i="0">
                <a:solidFill>
                  <a:srgbClr val="F5C518"/>
                </a:solidFill>
                <a:latin typeface="Microsoft JhengHei"/>
              </a:rPr>
              <a:t>•  填妥邀請函回條 → 電郵 reclaim2k@lws.edu.hk</a:t>
            </a:r>
          </a:p>
          <a:p>
            <a:pPr algn="l">
              <a:spcAft>
                <a:spcPts val="1000"/>
              </a:spcAft>
            </a:pPr>
            <a:r>
              <a:rPr sz="1300" b="0" i="1">
                <a:solidFill>
                  <a:srgbClr val="C8D4E4"/>
                </a:solidFill>
                <a:latin typeface="Microsoft JhengHei"/>
              </a:rPr>
              <a:t>     Complete the reply slip → email reclaim2k@lws.edu.hk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