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2895" cy="23774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400"/>
              </a:spcAft>
            </a:pPr>
            <a:r>
              <a:rPr sz="4400" b="1">
                <a:solidFill>
                  <a:srgbClr val="FFFFFF"/>
                </a:solidFill>
                <a:latin typeface="Microsoft JhengHei"/>
              </a:rPr>
              <a:t>🚀 學校啟動指南</a:t>
            </a:r>
          </a:p>
          <a:p>
            <a:pPr algn="ctr">
              <a:spcAft>
                <a:spcPts val="400"/>
              </a:spcAft>
            </a:pPr>
            <a:r>
              <a:rPr sz="2000" b="0">
                <a:solidFill>
                  <a:srgbClr val="E0C392"/>
                </a:solidFill>
                <a:latin typeface="Microsoft JhengHei"/>
              </a:rPr>
              <a:t>Reclaim2K（重奪二千）· School Setup Guide</a:t>
            </a:r>
          </a:p>
          <a:p>
            <a:pPr algn="ctr">
              <a:spcAft>
                <a:spcPts val="400"/>
              </a:spcAft>
            </a:pPr>
            <a:r>
              <a:rPr sz="1500" b="0">
                <a:solidFill>
                  <a:srgbClr val="C9B89A"/>
                </a:solidFill>
                <a:latin typeface="Microsoft JhengHei"/>
              </a:rPr>
              <a:t>三步啟動,再用六個小任務試玩 · 3 steps, then 6 try-outs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03120"/>
            <a:ext cx="10362895" cy="2743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400"/>
              </a:spcAft>
            </a:pPr>
            <a:r>
              <a:rPr sz="3000" b="1">
                <a:solidFill>
                  <a:srgbClr val="FFFFFF"/>
                </a:solidFill>
                <a:latin typeface="Microsoft JhengHei"/>
              </a:rPr>
              <a:t>🎁 提醒學生 · Remind students</a:t>
            </a:r>
          </a:p>
          <a:p>
            <a:pPr algn="ctr">
              <a:spcAft>
                <a:spcPts val="400"/>
              </a:spcAft>
            </a:pPr>
            <a:r>
              <a:rPr sz="1800" b="0">
                <a:solidFill>
                  <a:srgbClr val="E0C392"/>
                </a:solidFill>
                <a:latin typeface="Microsoft JhengHei"/>
              </a:rPr>
              <a:t>持續使用並不斷向老師回饋 —— 老師 / 學校會有驚喜等著你!</a:t>
            </a:r>
          </a:p>
          <a:p>
            <a:pPr algn="ctr">
              <a:spcAft>
                <a:spcPts val="400"/>
              </a:spcAft>
            </a:pPr>
            <a:r>
              <a:rPr sz="1400" b="0">
                <a:solidFill>
                  <a:srgbClr val="C9B89A"/>
                </a:solidFill>
                <a:latin typeface="Microsoft JhengHei"/>
              </a:rPr>
              <a:t>Keep using it and keep giving feedback — a surprise awaits!</a:t>
            </a:r>
          </a:p>
          <a:p>
            <a:pPr algn="ctr">
              <a:spcAft>
                <a:spcPts val="400"/>
              </a:spcAft>
            </a:pPr>
            <a:r>
              <a:rPr sz="1000" b="0">
                <a:solidFill>
                  <a:srgbClr val="FFFFFF"/>
                </a:solidFill>
                <a:latin typeface="Microsoft JhengHei"/>
              </a:rPr>
              <a:t/>
            </a:r>
          </a:p>
          <a:p>
            <a:pPr algn="ctr">
              <a:spcAft>
                <a:spcPts val="400"/>
              </a:spcAft>
            </a:pPr>
            <a:r>
              <a:rPr sz="1200" b="0">
                <a:solidFill>
                  <a:srgbClr val="C9B89A"/>
                </a:solidFill>
                <a:latin typeface="Microsoft JhengHei"/>
              </a:rPr>
              <a:t>需要協助?電郵 reclaim2k@lws.edu.hk · Need help? Email reclaim2k@lws.edu.hk
中華傳道會劉永生中學 CNEC Lau Wing Sang Secondary School · Reclaim2K（重奪二千）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72865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3000" b="1">
                <a:solidFill>
                  <a:srgbClr val="A8571F"/>
                </a:solidFill>
                <a:latin typeface="Microsoft JhengHei"/>
              </a:rPr>
              <a:t>啟動三步 · 3 steps</a:t>
            </a:r>
          </a:p>
        </p:txBody>
      </p:sp>
      <p:sp>
        <p:nvSpPr>
          <p:cNvPr id="3" name="Oval 2"/>
          <p:cNvSpPr/>
          <p:nvPr/>
        </p:nvSpPr>
        <p:spPr>
          <a:xfrm>
            <a:off x="822960" y="1554480"/>
            <a:ext cx="640080" cy="640080"/>
          </a:xfrm>
          <a:prstGeom prst="ellipse">
            <a:avLst/>
          </a:prstGeom>
          <a:solidFill>
            <a:srgbClr val="C97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Microsoft JhengHe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7360" y="1508760"/>
            <a:ext cx="9631375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1E3A5F"/>
                </a:solidFill>
                <a:latin typeface="Microsoft JhengHei"/>
              </a:rPr>
              <a:t>電郵申請開通 · Request your school account</a:t>
            </a:r>
          </a:p>
          <a:p>
            <a:pPr algn="l">
              <a:spcAft>
                <a:spcPts val="400"/>
              </a:spcAft>
            </a:pPr>
            <a:r>
              <a:rPr sz="1200" b="0">
                <a:solidFill>
                  <a:srgbClr val="2B1C0F"/>
                </a:solidFill>
                <a:latin typeface="Microsoft JhengHei"/>
              </a:rPr>
              <a:t>把學校的 Gmail 電郵給我們：reclaim2k@lws.edu.hk，由中華傳道會劉永生中學 IT 為貴校開通帳戶。
Email your school's Gmail to reclaim2k@lws.edu.hk — CNEC Lau Wing Sang IT sets up your account.</a:t>
            </a:r>
          </a:p>
        </p:txBody>
      </p:sp>
      <p:sp>
        <p:nvSpPr>
          <p:cNvPr id="5" name="Oval 4"/>
          <p:cNvSpPr/>
          <p:nvPr/>
        </p:nvSpPr>
        <p:spPr>
          <a:xfrm>
            <a:off x="822960" y="3108960"/>
            <a:ext cx="640080" cy="640080"/>
          </a:xfrm>
          <a:prstGeom prst="ellipse">
            <a:avLst/>
          </a:prstGeom>
          <a:solidFill>
            <a:srgbClr val="C97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Microsoft JhengHei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3063240"/>
            <a:ext cx="9631375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1E3A5F"/>
                </a:solidFill>
                <a:latin typeface="Microsoft JhengHei"/>
              </a:rPr>
              <a:t>收取歡迎信 · Receive your welcome email</a:t>
            </a:r>
          </a:p>
          <a:p>
            <a:pPr algn="l">
              <a:spcAft>
                <a:spcPts val="400"/>
              </a:spcAft>
            </a:pPr>
            <a:r>
              <a:rPr sz="1200" b="0">
                <a:solidFill>
                  <a:srgbClr val="2B1C0F"/>
                </a:solidFill>
                <a:latin typeface="Microsoft JhengHei"/>
              </a:rPr>
              <a:t>你會自動收到一封歡迎信,內含學生登入碼、老師(管理員)PIN、清除資料 PIN 及設定連結。貴校 Google Sheet 已預載以聖經人物命名的示範學生(出生日期一律 2026-08-15),可自由改成真實學生。
You'll receive a welcome email with your student login code, teacher (admin) PIN, erase PIN and setup links. Your Sheet comes pre-loaded with Bible-character demo students (DOB 2026-08-15) — edit freely.</a:t>
            </a:r>
          </a:p>
        </p:txBody>
      </p:sp>
      <p:sp>
        <p:nvSpPr>
          <p:cNvPr id="7" name="Oval 6"/>
          <p:cNvSpPr/>
          <p:nvPr/>
        </p:nvSpPr>
        <p:spPr>
          <a:xfrm>
            <a:off x="822960" y="4663440"/>
            <a:ext cx="640080" cy="640080"/>
          </a:xfrm>
          <a:prstGeom prst="ellipse">
            <a:avLst/>
          </a:prstGeom>
          <a:solidFill>
            <a:srgbClr val="C978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Microsoft JhengHei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4617720"/>
            <a:ext cx="9631375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1E3A5F"/>
                </a:solidFill>
                <a:latin typeface="Microsoft JhengHei"/>
              </a:rPr>
              <a:t>試玩六件事 · Try these 6 things</a:t>
            </a:r>
          </a:p>
          <a:p>
            <a:pPr algn="l">
              <a:spcAft>
                <a:spcPts val="400"/>
              </a:spcAft>
            </a:pPr>
            <a:r>
              <a:rPr sz="1200" b="0">
                <a:solidFill>
                  <a:srgbClr val="2B1C0F"/>
                </a:solidFill>
                <a:latin typeface="Microsoft JhengHei"/>
              </a:rPr>
              <a:t>下面每個任務都連結 Google Sheet(你輸入)與 App(即時顯示)。
Each task links your Google Sheet (you type) with the App (it shows instantly).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72865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A8571F"/>
                </a:solidFill>
                <a:latin typeface="Microsoft JhengHei"/>
              </a:rPr>
              <a:t>📧 歡迎信 · 你會收到 · Your welcome email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545775" cy="4114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E3A5F"/>
                </a:solidFill>
                <a:latin typeface="Microsoft JhengHei"/>
              </a:rPr>
              <a:t>🔑 學生登入碼 Student login code</a:t>
            </a:r>
          </a:p>
          <a:p>
            <a:pPr algn="l">
              <a:spcAft>
                <a:spcPts val="400"/>
              </a:spcAft>
            </a:pPr>
            <a:r>
              <a:rPr sz="1600" b="1">
                <a:solidFill>
                  <a:srgbClr val="2B1C0F"/>
                </a:solidFill>
                <a:latin typeface="Microsoft JhengHei"/>
              </a:rPr>
              <a:t>🔐 老師(管理員)PIN · Teacher (admin) PIN — 例如 Reclaim2k_&lt;校名縮寫&gt;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A4322B"/>
                </a:solidFill>
                <a:latin typeface="Microsoft JhengHei"/>
              </a:rPr>
              <a:t>🔴 清除資料 PIN · Erase-data PIN(⚠️ 會清除所有學生資料,請單獨保管)</a:t>
            </a:r>
          </a:p>
          <a:p>
            <a:pPr algn="l">
              <a:spcAft>
                <a:spcPts val="400"/>
              </a:spcAft>
            </a:pPr>
            <a:r>
              <a:rPr sz="800" b="0">
                <a:solidFill>
                  <a:srgbClr val="2B1C0F"/>
                </a:solidFill>
                <a:latin typeface="Microsoft JhengHei"/>
              </a:rPr>
              <a:t/>
            </a:r>
          </a:p>
          <a:p>
            <a:pPr algn="l">
              <a:spcAft>
                <a:spcPts val="400"/>
              </a:spcAft>
            </a:pPr>
            <a:r>
              <a:rPr sz="1500" b="0">
                <a:solidFill>
                  <a:srgbClr val="2B1C0F"/>
                </a:solidFill>
                <a:latin typeface="Microsoft JhengHei"/>
              </a:rPr>
              <a:t>👋 示範學生:以聖經人物命名,出生日期一律 2026-08-15,可自由改成真實學生。</a:t>
            </a:r>
          </a:p>
          <a:p>
            <a:pPr algn="l">
              <a:spcAft>
                <a:spcPts val="400"/>
              </a:spcAft>
            </a:pPr>
            <a:r>
              <a:rPr sz="1200" b="0">
                <a:solidFill>
                  <a:srgbClr val="8A6A3F"/>
                </a:solidFill>
                <a:latin typeface="Microsoft JhengHei"/>
              </a:rPr>
              <a:t>Bible-character demo students, DOB 2026-08-15 — edit them freely.</a:t>
            </a:r>
          </a:p>
          <a:p>
            <a:pPr algn="l">
              <a:spcAft>
                <a:spcPts val="400"/>
              </a:spcAft>
            </a:pPr>
            <a:r>
              <a:rPr sz="1300" b="0">
                <a:solidFill>
                  <a:srgbClr val="2B1C0F"/>
                </a:solidFill>
                <a:latin typeface="Microsoft JhengHei"/>
              </a:rPr>
              <a:t>登入 = 揀學校 → 輸入登入碼 → 姓名 + 出生日期。 Log in = pick school → code → name + DOB.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A857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64592"/>
            <a:ext cx="1091153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FFFFFF"/>
                </a:solidFill>
                <a:latin typeface="Microsoft JhengHei"/>
              </a:rPr>
              <a:t>📖  1 · 設定師生靈修 Set a teacher devotion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728655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在 TeachDev 分頁加一行,學生就會在 App「師生靈修」看到。 Add a row to TeachDev → it appears in the app's Teacher Devotion.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1072865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8A6A3F"/>
                </a:solidFill>
                <a:latin typeface="Microsoft JhengHei"/>
              </a:rPr>
              <a:t>在 Google Sheet「TeachDev」分頁：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31520" y="2834640"/>
          <a:ext cx="10728655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4572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teacher_name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topic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link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type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陳老師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平靜風浪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youtu.be/…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video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31520" y="4023360"/>
            <a:ext cx="1072865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學生在「師生靈修」看到卡片 → 讀經 → 反思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Student sees the card in Teacher Devotion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212080"/>
            <a:ext cx="10728655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0F5132"/>
                </a:solidFill>
                <a:latin typeface="Microsoft JhengHei"/>
              </a:rPr>
              <a:t>▶ 試玩 Try:  試玩:做完後把一則反思寄給另一位老師。 Send a test reflection to another teacher.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A857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64592"/>
            <a:ext cx="1091153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FFFFFF"/>
                </a:solidFill>
                <a:latin typeface="Microsoft JhengHei"/>
              </a:rPr>
              <a:t>🎬  2 · 推薦影片 Recommend a video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728655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在 Videos 分頁加一行,category = recommend 或 main,approved = TRUE。 Add a Videos row; category=recommend/main, approved=TRUE.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1072865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8A6A3F"/>
                </a:solidFill>
                <a:latin typeface="Microsoft JhengHei"/>
              </a:rPr>
              <a:t>在 Google Sheet「Videos」分頁：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31520" y="2834640"/>
          <a:ext cx="10728655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4572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category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title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url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approved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recommend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如何管理手機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youtu.be/…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TRUE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31520" y="4023360"/>
            <a:ext cx="1072865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影片即時在學生介面的「影片」出現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Shows instantly in the student Videos tab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212080"/>
            <a:ext cx="10728655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0F5132"/>
                </a:solidFill>
                <a:latin typeface="Microsoft JhengHei"/>
              </a:rPr>
              <a:t>▶ 試玩 Try:  試玩:加一條你推薦的影片。 Add one video you recommend.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A857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64592"/>
            <a:ext cx="1091153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FFFFFF"/>
                </a:solidFill>
                <a:latin typeface="Microsoft JhengHei"/>
              </a:rPr>
              <a:t>🎁  3 · 頒發 HFC Send HFC to students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72865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老師介面 → 🎁 頒發獎勵 → 揀學生 → 揀分數(20/50/100/200) → 送出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Teacher → Award HFC → pick a student → choose amount →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728655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0F5132"/>
                </a:solidFill>
                <a:latin typeface="Microsoft JhengHei"/>
              </a:rPr>
              <a:t>▶ 試玩 Try:  試玩:送 50 HFC 給一位示範學生。 Award 50 HFC to a demo student.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A857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64592"/>
            <a:ext cx="1091153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FFFFFF"/>
                </a:solidFill>
                <a:latin typeface="Microsoft JhengHei"/>
              </a:rPr>
              <a:t>💬  4 · 學生 WhatsApp 給自己 Student WhatsApps themselves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72865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切換到學生介面 → 底部「分享」→ 💬 WhatsApp → 傳給自己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Student view → Share (bottom bar) → WhatsApp → message yourself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728655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0F5132"/>
                </a:solidFill>
                <a:latin typeface="Microsoft JhengHei"/>
              </a:rPr>
              <a:t>▶ 試玩 Try:  試玩:用分享功能 WhatsApp 一段訊息給自己。 Share a message to yourself.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A857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64592"/>
            <a:ext cx="1091153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FFFFFF"/>
                </a:solidFill>
                <a:latin typeface="Microsoft JhengHei"/>
              </a:rPr>
              <a:t>📣  5 · 邀請一組學生 Invite a group of students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728655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先把一個示範學生改成你自己的名,再用老師介面的 📣 邀請學生。 Rename a demo student to yourself, then use 📣 Invite Students.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1072865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>
                <a:solidFill>
                  <a:srgbClr val="8A6A3F"/>
                </a:solidFill>
                <a:latin typeface="Microsoft JhengHei"/>
              </a:rPr>
              <a:t>在 Google Sheet「Students」分頁：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31520" y="2834640"/>
          <a:ext cx="10728655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4572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name_chi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class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dob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Microsoft JhengHei"/>
                        </a:rPr>
                        <a:t>email</a:t>
                      </a:r>
                    </a:p>
                  </a:txBody>
                  <a:tcPr>
                    <a:solidFill>
                      <a:srgbClr val="1E3A5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你的名字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2026-08-15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2B1C0F"/>
                          </a:solidFill>
                          <a:latin typeface="Microsoft JhengHei"/>
                        </a:rPr>
                        <a:t>you@school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31520" y="4023360"/>
            <a:ext cx="1072865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老師介面 → 📣 邀請學生 → 揀班別 → 編輯範本 → 📧 Email / 💬 WhatsApp / 📋 複製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Teacher → Invite Students → pick classes → edit template → Email / WhatsApp / Copy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亦可用網站同一工具 reclaim2k.org/invite-students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715000"/>
            <a:ext cx="10728655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0F5132"/>
                </a:solidFill>
                <a:latin typeface="Microsoft JhengHei"/>
              </a:rPr>
              <a:t>▶ 試玩 Try:  試玩:邀請你自己那一組(一個班別)。 Invite your own class group.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A857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64592"/>
            <a:ext cx="10911535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>
                <a:solidFill>
                  <a:srgbClr val="FFFFFF"/>
                </a:solidFill>
                <a:latin typeface="Microsoft JhengHei"/>
              </a:rPr>
              <a:t>🌳  6 · 邀請學生玩暑假挑戰 Invite students to the Summer Challenge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72865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老師介面 → 👁 預覽 → 🎒 學生 / 👪 家長 介面(頂部掣可返回老師介面)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Teacher → 👁 Preview → Student / Parent view (top button returns you)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2B1C0F"/>
                </a:solidFill>
                <a:latin typeface="Microsoft JhengHei"/>
              </a:rPr>
              <a:t>在學生介面按 🌳「奪回我的暑假 / Reclaim Your Summer」邀請學生參加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154680"/>
            <a:ext cx="10728655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0F5132"/>
                </a:solidFill>
                <a:latin typeface="Microsoft JhengHei"/>
              </a:rPr>
              <a:t>▶ 試玩 Try:  試玩:切換到學生介面,開啟暑假挑戰,再返回老師介面。 Switch to student view, open the Summer Challenge, then go back.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