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0A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TEACHER SLIDES · Post-Play BATTLE Debrief for F.4-F.5 Bible Studies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8872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6000" b="1" i="0">
                <a:solidFill>
                  <a:srgbClr val="FDF5E0"/>
                </a:solidFill>
                <a:latin typeface="Calibri"/>
              </a:rPr>
              <a:t>無形之戰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46888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1">
                <a:solidFill>
                  <a:srgbClr val="6B4EC9"/>
                </a:solidFill>
                <a:latin typeface="Calibri"/>
              </a:rPr>
              <a:t>The Unseen Battle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課後 BATTLE 反思</a:t>
            </a:r>
          </a:p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Post-play BATTLE debrief — with C.S. Lewis's Screwtape Letters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9377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FFD166"/>
                </a:solidFill>
                <a:latin typeface="Calibri"/>
              </a:rPr>
              <a:t>Starting point: students have completed all 5 plots (individually)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3949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6B4EC9"/>
                </a:solidFill>
                <a:latin typeface="Calibri"/>
              </a:rPr>
              <a:t>Length: 35-40 min debrief + 4-week prayer-partner follow-up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reclaim2k.org/spiritual-warfare-game · Companion to in-game Plot 5 PDF (does NOT replace it)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E · ENCOURAGER · 禱告同伴 · 4 星期同行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160F2A"/>
                </a:solidFill>
              </a:rPr>
              <a:t>禱告同伴 ≠ 告解同伴</a:t>
            </a:r>
          </a:p>
          <a:p>
            <a:r>
              <a:rPr sz="2200" i="1">
                <a:solidFill>
                  <a:srgbClr val="334155"/>
                </a:solidFill>
              </a:rPr>
              <a:t>Prayer partner ≠ confession partner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教學要點:讓學生明白「禱告同伴」是建立 (build up),不是揭發 (expose)。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743200"/>
            <a:ext cx="548640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8803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邀請語範本 / Invitation script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383280"/>
            <a:ext cx="4937760" cy="2743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「我這 4 星期想實踐 Eph 6。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你能每星期問我一句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『這星期你用了哪件軍裝?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哪件還沒穿好?』嗎?」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"For the next 4 weeks I want to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practise Eph 6. Could you ask me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weekly — which armor did you wear,</a:t>
            </a:r>
          </a:p>
          <a:p>
            <a:pPr algn="l"/>
            <a:r>
              <a:rPr sz="1100" b="0" i="1">
                <a:solidFill>
                  <a:srgbClr val="160F2A"/>
                </a:solidFill>
                <a:latin typeface="Calibri"/>
              </a:rPr>
              <a:t>which is still missing?"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743200"/>
            <a:ext cx="530352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37960" y="28803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4 星期節奏 / 4-week rhythm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37960" y="3383280"/>
            <a:ext cx="4937760" cy="2743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1 · 開始靈修 + 第 1 次對話 (5 min)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2 · 完成 day 4 + 對話 (5 min)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3 · 完成 8 日 + 對話 + 1 件軍裝實踐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4 · 同伴簽署 + 撰寫見證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1 · Start devotion + 1st talk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2 · Finish day 4 + talk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3 · Finish 8 days + 1 armor practice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Wk 4 · Partner signature + testimony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9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SUBMISSION PATHS · 兩條提交路徑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遊戲內 Plot 5 PDF + 本擴充工作紙</a:t>
            </a:r>
          </a:p>
          <a:p>
            <a:r>
              <a:rPr sz="2000" i="1">
                <a:solidFill>
                  <a:srgbClr val="334155"/>
                </a:solidFill>
              </a:rPr>
              <a:t>In-game Plot 5 PDF + this expanded worksheet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548640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(a) 遊戲內 Plot 5 PDF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788920"/>
            <a:ext cx="5029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In-game Plot 5 print PDF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200400"/>
            <a:ext cx="493776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由遊戲產出 · 1 頁 A4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7 個欄位 (姓名 / 班 / 角色 / 感受 / 經文 / AI 提示 / 教師回饋)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window.print() 即時印出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即時 · 不需打印模板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適合課堂內當天交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⚠️ 單頁 · 無 4 星期跟進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⚠️ 無禱告同伴問責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適合:銅 / 銀獎候選人。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286000"/>
            <a:ext cx="530352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(b) 本擴充工作紙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37960" y="2788920"/>
            <a:ext cx="5029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This expanded worksheet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37960" y="3200400"/>
            <a:ext cx="493776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7 個部分 + 8 自評 · 多頁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包括 Lewis 釋經 + 軍裝自評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4 星期軍裝對話打卡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● 150-250 字見證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可掃描 · 可整體統計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4 星期問責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Crown / Gold 候選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✅ Stewardship Stories 可上載</a:t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→ Crown 級必須兩條路徑都做。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10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AWARD SCHEME · 4 級獎勵計劃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Crown · Gold · Silver · Bronze</a:t>
            </a:r>
          </a:p>
          <a:p>
            <a:r>
              <a:rPr sz="2000" i="1">
                <a:solidFill>
                  <a:srgbClr val="334155"/>
                </a:solidFill>
              </a:rPr>
              <a:t>校方可自訂實際獎品 · School decides actual prize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11064240" cy="914400"/>
          </a:xfrm>
          <a:prstGeom prst="roundRect">
            <a:avLst/>
          </a:prstGeom>
          <a:solidFill>
            <a:srgbClr val="FDF5E0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60604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👑 冠冕</a:t>
            </a:r>
          </a:p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Crown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5603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全 7 部分 + 雙路徑 + 150 字 Lewis 釋經 + 8 日靈修 + 4 對話 + 見證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92608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BOTH paths + 150-word exegesis + 8-day done + 4 talks + testimony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256032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校長嘉許 + 早會 + Stewardship Stories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474720"/>
            <a:ext cx="11064240" cy="914400"/>
          </a:xfrm>
          <a:prstGeom prst="roundRect">
            <a:avLst/>
          </a:prstGeom>
          <a:solidFill>
            <a:srgbClr val="FDF5E0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61188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🥇 金</a:t>
            </a:r>
          </a:p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Gold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5661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全 7 部分 + 雙路徑 + 8 日靈修 + 2+ 對話 + 見證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39319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BOTH + 8-day done + 2+ talks + testimony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56616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科內嘉許 + 上載候選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480560"/>
            <a:ext cx="11064240" cy="914400"/>
          </a:xfrm>
          <a:prstGeom prst="roundRect">
            <a:avLst/>
          </a:prstGeom>
          <a:solidFill>
            <a:srgbClr val="FDF5E0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61772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🥈 銀</a:t>
            </a:r>
          </a:p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Silver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45720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全 7 部分 + 任一路徑 + 靈修已開始 + 同伴已邀請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9377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either path + devotion started + partner invited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457200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科內口頭嘉許 + 7-8 分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5486400"/>
            <a:ext cx="11064240" cy="914400"/>
          </a:xfrm>
          <a:prstGeom prst="roundRect">
            <a:avLst/>
          </a:prstGeom>
          <a:solidFill>
            <a:srgbClr val="FDF5E0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62356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🥉 銅</a:t>
            </a:r>
          </a:p>
          <a:p>
            <a:pPr algn="l"/>
            <a:r>
              <a:rPr sz="1500" b="1" i="0">
                <a:solidFill>
                  <a:srgbClr val="160F2A"/>
                </a:solidFill>
                <a:latin typeface="Calibri"/>
              </a:rPr>
              <a:t>Bronze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0" y="557784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必填部分 (1, 3, 5, 6) + 一件軍裝已自評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59436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Required parts + 1 armor piece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557784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課堂口頭嘉許 + 5-6 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11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BONUS · 見證短文 150-250 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160F2A"/>
                </a:solidFill>
              </a:rPr>
              <a:t>見證短文 4 段結構</a:t>
            </a:r>
          </a:p>
          <a:p>
            <a:r>
              <a:rPr sz="2200" i="1">
                <a:solidFill>
                  <a:srgbClr val="334155"/>
                </a:solidFill>
              </a:rPr>
              <a:t>4-paragraph testimony structure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60604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7919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段 1 · 開首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40" y="267919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Opening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0640" y="267919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玩遊戲前,我有否相信「屬靈爭戰」真實存在?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Before the game, did I think spiritual warfare was real?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4747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354787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段 2 · 中段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354787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Middle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354787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哪封 Lewis 信件 / 哪件 Eph 6 軍裝 對我影響最大?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Which Lewis letter / Eph 6 piece moved me most?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34340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441655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段 3 · 跟進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4640" y="441655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Follow-up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20640" y="441655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過去 4 星期靈修 + 同伴對話的真實改變。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Real change from 4-week devotion + armor talks.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5212079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5285231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段 4 · 結尾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34640" y="5285231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Closing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20640" y="5285231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一句送給仍以為「靠自己就夠」的同學的話。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One line to a peer who still thinks they can fight alone.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12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0A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LEWIS FAIR-USE · 公平使用 + 紅線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DF5E0"/>
                </a:solidFill>
              </a:rPr>
              <a:t>C.S. Lewis 公平使用 + 兩條教學紅線</a:t>
            </a:r>
          </a:p>
          <a:p>
            <a:r>
              <a:rPr sz="1800" i="1">
                <a:solidFill>
                  <a:srgbClr val="334155"/>
                </a:solidFill>
              </a:rPr>
              <a:t>Lewis fair-use + two classroom red lines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教師於 Text 階段須口頭強調以下兩條紅線。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743200"/>
            <a:ext cx="544068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F78D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880360"/>
            <a:ext cx="512064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🟥 紅線 1 · Screwtape 不是 Lewis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Red line 1 · Screwtape ≠ Lewis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信件以「魔鬼自白」寫成 — 是諷刺 (satire),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並非 Lewis 的神學主張。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教師責任:Text 階段口頭強調,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別讓學生以為「魔鬼這樣說就是真理」。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72200" y="2743200"/>
            <a:ext cx="5440680" cy="3383280"/>
          </a:xfrm>
          <a:prstGeom prst="roundRect">
            <a:avLst/>
          </a:prstGeom>
          <a:solidFill>
            <a:srgbClr val="FFFFFF"/>
          </a:solidFill>
          <a:ln>
            <a:solidFill>
              <a:srgbClr val="F78D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2880360"/>
            <a:ext cx="512064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🟥 紅線 2 · 同伴是建立,不是揭發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Red line 2 · partner = build up, not expose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「禱告同伴」不是「告解同伴」、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「揭發同伴」或「群組廣播」。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教師責任:示範邀請語 (見 Slide 10),</a:t>
            </a:r>
          </a:p>
          <a:p>
            <a:pPr algn="l"/>
            <a:r>
              <a:rPr sz="1100" b="0" i="0">
                <a:solidFill>
                  <a:srgbClr val="160F2A"/>
                </a:solidFill>
                <a:latin typeface="Calibri"/>
              </a:rPr>
              <a:t>提醒學生:互相建立、保密。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13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DIFFERENTIATION · 學習差異照顧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160F2A"/>
                </a:solidFill>
              </a:rPr>
              <a:t>學習差異照顧</a:t>
            </a:r>
          </a:p>
          <a:p>
            <a:r>
              <a:rPr sz="2200" i="1">
                <a:solidFill>
                  <a:srgbClr val="334155"/>
                </a:solidFill>
              </a:rPr>
              <a:t>Differentiation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5486400" cy="14630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606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160F2A"/>
                </a:solidFill>
                <a:latin typeface="Calibri"/>
              </a:rPr>
              <a:t>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320" y="26060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中文 / 英文程度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3017520"/>
            <a:ext cx="45720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Lewis 引文中英並列 · 中文版亦廣泛可得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Lewis quotes bilingual; Chinese editions widely available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2468880"/>
            <a:ext cx="5486400" cy="14630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55080" y="2606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160F2A"/>
                </a:solidFill>
                <a:latin typeface="Calibri"/>
              </a:rPr>
              <a:t>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6600" y="26060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情緒敏感同學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3017520"/>
            <a:ext cx="45720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Plot 1 若觸發真實創傷,老師私下跟進,不在班內公開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Trigger handling — follow up privately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114800"/>
            <a:ext cx="5486400" cy="14630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2519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160F2A"/>
                </a:solidFill>
                <a:latin typeface="Calibri"/>
              </a:rPr>
              <a:t>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7320" y="425196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資優 / 快完成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17320" y="4663440"/>
            <a:ext cx="45720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鼓勵 Crown 級 — 150 字 Lewis 釋經 + 原文 1 整封信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Pursue Crown — 150-word exegesis + 1 full letter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4114800"/>
            <a:ext cx="5486400" cy="14630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55080" y="42519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160F2A"/>
                </a:solidFill>
                <a:latin typeface="Calibri"/>
              </a:rPr>
              <a:t>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6600" y="425196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SEN 同學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4663440"/>
            <a:ext cx="45720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禱告同伴 / 老師代記錄 Plot 1 verdict · 口述 3 步釋經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Peer / teacher scribe; oral exegesis OK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14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0A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REFERENCES &amp; LINKS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FDF5E0"/>
                </a:solidFill>
              </a:rPr>
              <a:t>可信來源 · 課後跟進</a:t>
            </a:r>
          </a:p>
          <a:p>
            <a:r>
              <a:rPr sz="2400" i="1">
                <a:solidFill>
                  <a:srgbClr val="334155"/>
                </a:solidFill>
              </a:rPr>
              <a:t>Verified sources for follow-up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31720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Game · The Unseen Battle · LIVE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0" y="233172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reclaim2k.org/spiritual-warfare-game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660903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C.S. Lewis · The Screwtape Letters (HarperOne 2001 / Geoffrey Bles 1942)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2660903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ISBN 978-0-06-065289-3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990087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Eph 6:10-18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2990087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bible.com/bible/46/EPH.6.10-18.NIV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319272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1 Cor 10:23 (Jonathan)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319272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bible.com/bible/46/1CO.10.23.NIV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648456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Phil 4:6-7 (Sophie)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3648456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bible.com/bible/46/PHP.4.6-7.NIV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3977639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Rom 12:2 (Charmaine)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3977639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bible.com/bible/46/ROM.12.2.NIV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306824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John 15:13 (Marcus)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4306824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bible.com/bible/46/JHN.15.13.NIV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636008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App · iOS LIVE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63600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apps.apple.com/us/app/reclaim2k/id6764469256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965192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Web App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4965192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app.reclaim2k.org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294375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devotion deep-link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5294375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reclaim2k.org/devotion?plan=&lt;plan_id&gt;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623559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Pierce Taylor Hibbs · Letter XII analysis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5623559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piercetaylorhibbs.com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5952744"/>
            <a:ext cx="64008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Philip Kosloski · Letter XV analysis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5952744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philipkosloski.com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64465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B4EC9"/>
                </a:solidFill>
                <a:latin typeface="Calibri"/>
              </a:rPr>
              <a:t>"穿戴神所賜的全副軍裝,就能抵擋魔鬼的詭計。" — 以弗所書 6:11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15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STEP 0 · OPEN THE GAME · 載入劇情狀態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在課堂內讓學生「重溫」5 個劇情</a:t>
            </a:r>
          </a:p>
          <a:p>
            <a:r>
              <a:rPr sz="2000" i="1">
                <a:solidFill>
                  <a:srgbClr val="334155"/>
                </a:solidFill>
              </a:rPr>
              <a:t>Open the game so students can re-enter their session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160F2A"/>
                </a:solidFill>
                <a:latin typeface="Calibri"/>
              </a:rPr>
              <a:t>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160F2A"/>
                </a:solidFill>
                <a:latin typeface="Calibri"/>
              </a:rPr>
              <a:t>iPad / 手提電腦</a:t>
            </a:r>
          </a:p>
          <a:p>
            <a:pPr algn="ctr"/>
            <a:r>
              <a:rPr sz="1500" b="1" i="0">
                <a:solidFill>
                  <a:srgbClr val="160F2A"/>
                </a:solidFill>
                <a:latin typeface="Calibri"/>
              </a:rPr>
              <a:t>iPad / Laptop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1 部 / 人</a:t>
            </a:r>
          </a:p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1 per student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160F2A"/>
                </a:solidFill>
                <a:latin typeface="Consolas"/>
              </a:rPr>
              <a:t>reclaim2k.org/spiritual-warfare-game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提示:不需要登入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No login needed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160F2A"/>
                </a:solidFill>
                <a:latin typeface="Calibri"/>
              </a:rPr>
              <a:t>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160F2A"/>
                </a:solidFill>
                <a:latin typeface="Calibri"/>
              </a:rPr>
              <a:t>Plot 5 PDF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底部「列印工作紙」</a:t>
            </a:r>
          </a:p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Bottom "Print Worksheet"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160F2A"/>
                </a:solidFill>
                <a:latin typeface="Consolas"/>
              </a:rPr>
              <a:t>由 window.print() 產出</a:t>
            </a:r>
          </a:p>
          <a:p>
            <a:pPr algn="ctr"/>
            <a:r>
              <a:rPr sz="950" b="0" i="1">
                <a:solidFill>
                  <a:srgbClr val="160F2A"/>
                </a:solidFill>
                <a:latin typeface="Consolas"/>
              </a:rPr>
              <a:t>Generated by window.print()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已內置 7 個欄位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7 fields built-in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160F2A"/>
                </a:solidFill>
                <a:latin typeface="Calibri"/>
              </a:rPr>
              <a:t>✝️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160F2A"/>
                </a:solidFill>
                <a:latin typeface="Calibri"/>
              </a:rPr>
              <a:t>Plot 4 → 靈修</a:t>
            </a:r>
          </a:p>
          <a:p>
            <a:pPr algn="ctr"/>
            <a:r>
              <a:rPr sz="1500" b="1" i="0">
                <a:solidFill>
                  <a:srgbClr val="160F2A"/>
                </a:solidFill>
                <a:latin typeface="Calibri"/>
              </a:rPr>
              <a:t>Plot 4 → Devotion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角色對應的計劃連結</a:t>
            </a:r>
          </a:p>
          <a:p>
            <a:pPr algn="ctr"/>
            <a:r>
              <a:rPr sz="1100" b="0" i="0">
                <a:solidFill>
                  <a:srgbClr val="3B2A80"/>
                </a:solidFill>
                <a:latin typeface="Calibri"/>
              </a:rPr>
              <a:t>Matched plan link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160F2A"/>
                </a:solidFill>
                <a:latin typeface="Consolas"/>
              </a:rPr>
              <a:t>reclaim2k://devotion?plan=X</a:t>
            </a:r>
          </a:p>
          <a:p>
            <a:pPr algn="ctr"/>
            <a:r>
              <a:rPr sz="950" b="0" i="1">
                <a:solidFill>
                  <a:srgbClr val="160F2A"/>
                </a:solidFill>
                <a:latin typeface="Consolas"/>
              </a:rPr>
              <a:t>(deep link to App)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可深度連結至 App 靈修頁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Deep links into the app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THE 4 CHARACTERS · 4 位角色一覽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4 種家庭光譜 · 4 種試探模式</a:t>
            </a:r>
          </a:p>
          <a:p>
            <a:r>
              <a:rPr sz="2000" i="1">
                <a:solidFill>
                  <a:srgbClr val="334155"/>
                </a:solidFill>
              </a:rPr>
              <a:t>4 family spectra · 4 temptation patterns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33172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423160"/>
            <a:ext cx="73152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0" i="0">
                <a:solidFill>
                  <a:srgbClr val="160F2A"/>
                </a:solidFill>
                <a:latin typeface="Calibri"/>
              </a:rPr>
              <a:t>👦🏻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8760" y="242316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Jonathan · F.5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8760" y="283464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破碎家庭 (吵架 → 離開)</a:t>
            </a:r>
          </a:p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Broken (fighting → dad leaves)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8760" y="324612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→ 手機遊戲為避風港</a:t>
            </a:r>
          </a:p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Mobile games as refuge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365760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📜 Letter III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33172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2423160"/>
            <a:ext cx="73152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0" i="0">
                <a:solidFill>
                  <a:srgbClr val="160F2A"/>
                </a:solidFill>
                <a:latin typeface="Calibri"/>
              </a:rPr>
              <a:t>👧🏻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78040" y="242316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Charmaine · F.4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78040" y="283464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健康基督徒家庭</a:t>
            </a:r>
          </a:p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Healthy Christian (deacon dad)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78040" y="324612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→ IG / 偶像 / 群組欺凌</a:t>
            </a:r>
          </a:p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IG / idol / chat pile-ons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78040" y="365760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📜 Letter XII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20624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4297680"/>
            <a:ext cx="73152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0" i="0">
                <a:solidFill>
                  <a:srgbClr val="160F2A"/>
                </a:solidFill>
                <a:latin typeface="Calibri"/>
              </a:rPr>
              <a:t>🧑🏽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8760" y="429768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Marcus · F.5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470916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單親 / 喪父 / 經濟拮据</a:t>
            </a:r>
          </a:p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Single mum / lost dad / poverty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8760" y="512064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→ Valorant + ChatGPT + 色情</a:t>
            </a:r>
          </a:p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Valorant + ChatGPT + porn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08760" y="553212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📜 Letter VIII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4206240"/>
            <a:ext cx="54864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4297680"/>
            <a:ext cx="73152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400" b="0" i="0">
                <a:solidFill>
                  <a:srgbClr val="160F2A"/>
                </a:solidFill>
                <a:latin typeface="Calibri"/>
              </a:rPr>
              <a:t>👩🏻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78040" y="429768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3B2A80"/>
                </a:solidFill>
                <a:latin typeface="Calibri"/>
              </a:rPr>
              <a:t>Sophie · F.4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78040" y="470916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完整但高壓家庭</a:t>
            </a:r>
          </a:p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Intact but high-pressure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78040" y="5120640"/>
            <a:ext cx="438912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→ DSE 焦慮 / 自傷念頭</a:t>
            </a:r>
          </a:p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DSE anxiety / self-harm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78040" y="553212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📜 Letter XV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2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0A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PEDAGOGICAL THESIS · 教學底線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FDF5E0"/>
                </a:solidFill>
              </a:rPr>
              <a:t>Demon / Angel 是教學裝置 · 不是動畫神學</a:t>
            </a:r>
          </a:p>
          <a:p>
            <a:r>
              <a:rPr sz="2000" i="1">
                <a:solidFill>
                  <a:srgbClr val="334155"/>
                </a:solidFill>
              </a:rPr>
              <a:t>Demon / Angel are teaching devices — not animism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468880"/>
            <a:ext cx="1097280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● 遊戲使用「Demon」「Angel」 角色,目的同 C.S. Lewis 一致 — 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  是用「魔鬼自白」(Screwtape) 反襯出真實的屬靈爭戰。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● 真正做工的是 — 聖靈光照神的話、指向耶穌基督。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  Plot 4 開頭已明言: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  「I am not the source. I point to Him.」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● 這 不是 動畫式神學 (animism / syncretism),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  是 道成肉身教學法 (pedagogy of incarnation)。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● 教師於 Text 階段應重申:</a:t>
            </a:r>
          </a:p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  「Screwtape 的觀點是 諷刺 (satire),不是 Lewis 自己的神學主張。」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3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BATTLE FRAMEWORK · 反思六階段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160F2A"/>
                </a:solidFill>
              </a:rPr>
              <a:t>BATTLE 反思框架</a:t>
            </a:r>
          </a:p>
          <a:p>
            <a:r>
              <a:rPr sz="2200" i="1">
                <a:solidFill>
                  <a:srgbClr val="334155"/>
                </a:solidFill>
              </a:rPr>
              <a:t>The BATTLE Debrief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4028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取自《以弗所書》6:12 「我們並不是與屬血氣的爭戰」 · Drawn from Eph 6:12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697480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6974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743200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Backdrop · 背景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3440" y="2743200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你最像哪一位角色?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0" y="3044952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Which character mirrors you?</a:t>
            </a:r>
          </a:p>
        </p:txBody>
      </p:sp>
      <p:sp>
        <p:nvSpPr>
          <p:cNvPr id="10" name="Oval 9"/>
          <p:cNvSpPr/>
          <p:nvPr/>
        </p:nvSpPr>
        <p:spPr>
          <a:xfrm>
            <a:off x="640080" y="3337560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33756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383280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Audit · 審視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3440" y="3383280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Plot 1-2 我最常選 LIGHT / GREY / SHADOW?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3685032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Which was my dominant choice pattern?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977639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977639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023359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Text · 釋經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4023359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Lewis 信件 3 步釋經:技倆 → 現實 → 反制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4325111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3-step Lewis exegesis: tactic → real life → counter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" y="4617720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61772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663440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Truth · 軍裝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63440" y="4663440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Eph 6 軍裝 6 件自評:✅ / ⚠️ / ⬜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3440" y="4965192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Eph 6 armor self-check</a:t>
            </a:r>
          </a:p>
        </p:txBody>
      </p:sp>
      <p:sp>
        <p:nvSpPr>
          <p:cNvPr id="25" name="Oval 24"/>
          <p:cNvSpPr/>
          <p:nvPr/>
        </p:nvSpPr>
        <p:spPr>
          <a:xfrm>
            <a:off x="640080" y="5257800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525780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303520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Lifeline · 生命線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63440" y="5303520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Plot 4 配對的 8 日靈修計劃承諾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63440" y="5605272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8-day matched devotion plan commitment</a:t>
            </a:r>
          </a:p>
        </p:txBody>
      </p:sp>
      <p:sp>
        <p:nvSpPr>
          <p:cNvPr id="30" name="Oval 29"/>
          <p:cNvSpPr/>
          <p:nvPr/>
        </p:nvSpPr>
        <p:spPr>
          <a:xfrm>
            <a:off x="640080" y="5897880"/>
            <a:ext cx="502920" cy="50292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8978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71600" y="5943600"/>
            <a:ext cx="3200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Encourager · 同行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5943600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1 位禱告同伴 + 4 星期「軍裝對話」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63440" y="6245352"/>
            <a:ext cx="68580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1 prayer partner + 4 weekly armor talks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4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0A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 · TEXT · LEWIS LETTER XII (VERBATIM) · CHARMAINE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DF5E0"/>
                </a:solidFill>
              </a:rPr>
              <a:t>通往地獄最穩妥的道路是漸進的</a:t>
            </a:r>
          </a:p>
          <a:p>
            <a:r>
              <a:rPr sz="1800" i="1">
                <a:solidFill>
                  <a:srgbClr val="334155"/>
                </a:solidFill>
              </a:rPr>
              <a:t>The safest road to Hell is the gradual one — Lewis, Letter XII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教學重點:Charmaine 來自健康基督徒家庭 — 但 Lewis 提醒,</a:t>
            </a:r>
          </a:p>
          <a:p>
            <a:pPr algn="l"/>
            <a:r>
              <a:rPr sz="1200" b="0" i="1">
                <a:solidFill>
                  <a:srgbClr val="FFD166"/>
                </a:solidFill>
                <a:latin typeface="Calibri"/>
              </a:rPr>
              <a:t>「漸進的小事」才是最危險。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834640"/>
            <a:ext cx="11064240" cy="3108960"/>
          </a:xfrm>
          <a:prstGeom prst="roundRect">
            <a:avLst/>
          </a:prstGeom>
          <a:solidFill>
            <a:srgbClr val="FDF5E0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971800"/>
            <a:ext cx="1060704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160F2A"/>
                </a:solidFill>
                <a:latin typeface="Calibri"/>
              </a:rPr>
              <a:t>「通往地獄最穩妥的道路是漸進的 —</a:t>
            </a:r>
          </a:p>
          <a:p>
            <a:pPr algn="l"/>
            <a:r>
              <a:rPr sz="1300" b="0" i="0">
                <a:solidFill>
                  <a:srgbClr val="160F2A"/>
                </a:solidFill>
                <a:latin typeface="Calibri"/>
              </a:rPr>
              <a:t>  緩坡、柔軟、沒有急轉、沒有里程碑、沒有指示牌。」</a:t>
            </a:r>
          </a:p>
          <a:p>
            <a:pPr algn="l"/>
            <a:r>
              <a:rPr sz="1300" b="0" i="0">
                <a:solidFill>
                  <a:srgbClr val="160F2A"/>
                </a:solidFill>
                <a:latin typeface="Calibri"/>
              </a:rPr>
              <a:t/>
            </a:r>
          </a:p>
          <a:p>
            <a:pPr algn="l"/>
            <a:r>
              <a:rPr sz="1300" b="0" i="0">
                <a:solidFill>
                  <a:srgbClr val="160F2A"/>
                </a:solidFill>
                <a:latin typeface="Calibri"/>
              </a:rPr>
              <a:t>「罪本身有多小並不重要 —</a:t>
            </a:r>
          </a:p>
          <a:p>
            <a:pPr algn="l"/>
            <a:r>
              <a:rPr sz="1300" b="0" i="0">
                <a:solidFill>
                  <a:srgbClr val="160F2A"/>
                </a:solidFill>
                <a:latin typeface="Calibri"/>
              </a:rPr>
              <a:t>  只要其累積效果是把人從光中推開,推進那個「無」之中。」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4434840"/>
            <a:ext cx="10607040" cy="1463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1">
                <a:solidFill>
                  <a:srgbClr val="334155"/>
                </a:solidFill>
                <a:latin typeface="Calibri"/>
              </a:rPr>
              <a:t>"The safest road to Hell is the gradual one — the gentle slope, soft underfoot, without sudden turnings, without milestones, without signposts."</a:t>
            </a:r>
          </a:p>
          <a:p>
            <a:pPr algn="l"/>
            <a:r>
              <a:rPr sz="1050" b="0" i="1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050" b="0" i="1">
                <a:solidFill>
                  <a:srgbClr val="334155"/>
                </a:solidFill>
                <a:latin typeface="Calibri"/>
              </a:rPr>
              <a:t>"It does not matter how small the sins are provided that their cumulative effect is to edge the man away from the Light and out into the Nothing."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E5B34A"/>
                </a:solidFill>
                <a:latin typeface="Calibri"/>
              </a:rPr>
              <a:t>Source: C.S. Lewis, The Screwtape Letters, Letter XII (brief educational quotation, fair use, cited by Letter number)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5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 · TEXT · 3 步釋經示範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3 步 Lewis 釋經 (示範 · Letter XII)</a:t>
            </a:r>
          </a:p>
          <a:p>
            <a:r>
              <a:rPr sz="2000" i="1">
                <a:solidFill>
                  <a:srgbClr val="334155"/>
                </a:solidFill>
              </a:rPr>
              <a:t>3-step Lewis exegesis (demo · Letter XII)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2560320"/>
            <a:ext cx="640080" cy="64008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56032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(a)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256032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識別技倆</a:t>
            </a:r>
          </a:p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Name the tactic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80560" y="2560320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Screwtape 的計謀 — 不引誘大事,只引誘小事。 重點是「累積」,不是「單次」。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60" y="3108960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Screwtape's tactic — tempt with small things, not big. The point is cumulative drift, not a single jump.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840479"/>
            <a:ext cx="640080" cy="64008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840479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(b)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840479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對應現實</a:t>
            </a:r>
          </a:p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Match real life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3840479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例:每晚多滑 IG 10 分鐘 → 1 個月後睡眠剝奪 → 早禱取消 → 「我已經很久沒禱告了」。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4389119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e.g. 10 extra mins IG → month later sleep-deprived → morning prayer dropped → "I haven't prayed in ages."</a:t>
            </a:r>
          </a:p>
        </p:txBody>
      </p:sp>
      <p:sp>
        <p:nvSpPr>
          <p:cNvPr id="14" name="Oval 13"/>
          <p:cNvSpPr/>
          <p:nvPr/>
        </p:nvSpPr>
        <p:spPr>
          <a:xfrm>
            <a:off x="640080" y="5120640"/>
            <a:ext cx="640080" cy="640080"/>
          </a:xfrm>
          <a:prstGeom prst="ellipse">
            <a:avLst/>
          </a:prstGeom>
          <a:solidFill>
            <a:srgbClr val="3B2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51206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(c)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512064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聖經反制</a:t>
            </a:r>
          </a:p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Scripture counter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5120640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「不要為明天憂慮 ⋯ 一天的難處一天當就夠了。」太 6:34</a:t>
            </a:r>
          </a:p>
          <a:p>
            <a:pPr algn="l"/>
            <a:r>
              <a:rPr sz="1000" b="0" i="0">
                <a:solidFill>
                  <a:srgbClr val="160F2A"/>
                </a:solidFill>
                <a:latin typeface="Calibri"/>
              </a:rPr>
              <a:t>對抗法:每晚 9:00 設「指示牌」 — 一節經文鎖屏。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5669280"/>
            <a:ext cx="722376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"Therefore do not worry about tomorrow." Matt 6:34</a:t>
            </a:r>
          </a:p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Counter-move: set a 9:00pm scripture lock-screen as the missing signpost.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6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 · TRUTH · EPHESIANS 6 ARMOR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以弗所書 6:14-17 軍裝 6 件</a:t>
            </a:r>
          </a:p>
          <a:p>
            <a:r>
              <a:rPr sz="2000" i="1">
                <a:solidFill>
                  <a:srgbClr val="334155"/>
                </a:solidFill>
              </a:rPr>
              <a:t>The 6 pieces of armor (Eph 6:14-17)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3774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320" y="23774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腰帶 · 真理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Belt of Truth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0640" y="23774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30632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不再雙面 (Sunday vs 平日)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22860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23774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23774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護心鏡 · 公義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Breastplate of Righteousness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89920" y="23774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86600" y="30632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做對的事,即使無人看見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6576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749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37490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鞋 · 平安福音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Shoes of Peace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20640" y="37490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17320" y="44348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預備好走出去帶來平安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6576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55080" y="3749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🛡️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86600" y="37490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盾牌 · 信心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Shield of Faith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37490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86600" y="44348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謊言來時用神的話反駁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50292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1206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⛑️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7320" y="51206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頭盔 · 救恩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Helmet of Salvation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20640" y="51206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7320" y="58064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我是「神的孩子」 — 不是成績 / 家境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17920" y="5029200"/>
            <a:ext cx="54864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6B4EC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55080" y="51206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160F2A"/>
                </a:solidFill>
                <a:latin typeface="Calibri"/>
              </a:rPr>
              <a:t>⚔️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86600" y="5120640"/>
            <a:ext cx="36576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聖靈寶劍 · 神的道</a:t>
            </a:r>
          </a:p>
          <a:p>
            <a:pPr algn="l"/>
            <a:r>
              <a:rPr sz="1200" b="1" i="0">
                <a:solidFill>
                  <a:srgbClr val="3B2A80"/>
                </a:solidFill>
                <a:latin typeface="Calibri"/>
              </a:rPr>
              <a:t>Sword of the Spirit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89920" y="5120640"/>
            <a:ext cx="8229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0">
                <a:solidFill>
                  <a:srgbClr val="E5B34A"/>
                </a:solidFill>
                <a:latin typeface="Calibri"/>
              </a:rPr>
              <a:t>v.17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86600" y="5806440"/>
            <a:ext cx="4526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→ 試探來時用一節經文回擊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7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1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L · LIFELINE · 8 日靈修承諾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160F2A"/>
                </a:solidFill>
              </a:rPr>
              <a:t>由遊戲 Plot 4 → Reclaim2K App 靈修頁</a:t>
            </a:r>
          </a:p>
          <a:p>
            <a:r>
              <a:rPr sz="2000" i="1">
                <a:solidFill>
                  <a:srgbClr val="334155"/>
                </a:solidFill>
              </a:rPr>
              <a:t>From Plot 4 → Reclaim2K Devotion tab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遊戲 Plot 4 結尾,每位角色都有一個配對的靈修計劃連結 · Game already deep-links to the right plan.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743200"/>
            <a:ext cx="11064240" cy="68580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788920"/>
            <a:ext cx="2286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Jonathan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278892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334155"/>
                </a:solidFill>
                <a:latin typeface="Consolas"/>
              </a:rPr>
              <a:t>plan_family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108960"/>
            <a:ext cx="73152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修復家庭關係 · Healing Family Relationships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292608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📖 Eph 6:2-3 · 8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520440"/>
            <a:ext cx="11064240" cy="68580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3566160"/>
            <a:ext cx="2286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Charmaine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08960" y="356616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334155"/>
                </a:solidFill>
                <a:latin typeface="Consolas"/>
              </a:rPr>
              <a:t>plan_peer_pressure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886200"/>
            <a:ext cx="73152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勝過同儕壓力 · Overcoming Peer Pressure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370332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📖 Rom 12:2 · 8 days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4297680"/>
            <a:ext cx="11064240" cy="68580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343400"/>
            <a:ext cx="2286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Marcus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0" y="434340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334155"/>
                </a:solidFill>
                <a:latin typeface="Consolas"/>
              </a:rPr>
              <a:t>plan_jesus_friend + plan_detox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663440"/>
            <a:ext cx="73152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耶穌真朋友 + 戒手機 · Jesus is Real Friend + Detox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448056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📖 John 15:13 · 8+8 days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5074920"/>
            <a:ext cx="11064240" cy="685800"/>
          </a:xfrm>
          <a:prstGeom prst="roundRect">
            <a:avLst/>
          </a:prstGeom>
          <a:solidFill>
            <a:srgbClr val="FFFFFF"/>
          </a:solidFill>
          <a:ln>
            <a:solidFill>
              <a:srgbClr val="3B2A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5120640"/>
            <a:ext cx="2286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3B2A80"/>
                </a:solidFill>
                <a:latin typeface="Calibri"/>
              </a:rPr>
              <a:t>Sophie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0" y="5120640"/>
            <a:ext cx="36576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334155"/>
                </a:solidFill>
                <a:latin typeface="Consolas"/>
              </a:rPr>
              <a:t>plan_anxiety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5440680"/>
            <a:ext cx="73152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160F2A"/>
                </a:solidFill>
                <a:latin typeface="Calibri"/>
              </a:rPr>
              <a:t>勝過焦慮 · Overcoming Anxiety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525780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📖 Phil 4:6-7 · 8 days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Deep-link: reclaim2k://devotion?plan=&lt;plan_id&gt;  · fallback HTTPS: reclaim2k.org/devotion?plan=&lt;plan_id&gt;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無形之戰 · BATTLE Debrief · Teacher Pack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8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