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08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09728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E5B34A"/>
                </a:solidFill>
                <a:latin typeface="Calibri"/>
              </a:rPr>
              <a:t>TEACHER SLIDES · Walk your F.3 Bible Studies class through the project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188720"/>
            <a:ext cx="10972800" cy="12801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4600" b="1" i="0">
                <a:solidFill>
                  <a:srgbClr val="FFF6E3"/>
                </a:solidFill>
                <a:latin typeface="Calibri"/>
              </a:rPr>
              <a:t>以 AI 協助創作福音流行曲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377440"/>
            <a:ext cx="1097280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600" b="0" i="1">
                <a:solidFill>
                  <a:srgbClr val="B98AE3"/>
                </a:solidFill>
                <a:latin typeface="Calibri"/>
              </a:rPr>
              <a:t>AI-Assisted Gospel-Pop Songwriting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383280"/>
            <a:ext cx="10972800" cy="12801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  <a:latin typeface="Calibri"/>
              </a:rPr>
              <a:t>從彼得的軟弱到主的堅固</a:t>
            </a:r>
          </a:p>
          <a:p>
            <a:pPr algn="l"/>
            <a:r>
              <a:rPr sz="1800" b="0" i="0">
                <a:solidFill>
                  <a:srgbClr val="FFFFFF"/>
                </a:solidFill>
                <a:latin typeface="Calibri"/>
              </a:rPr>
              <a:t>From Peter's failure to Christ's restoration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93776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0" i="0">
                <a:solidFill>
                  <a:srgbClr val="FFD166"/>
                </a:solidFill>
                <a:latin typeface="Calibri"/>
              </a:rPr>
              <a:t>Tools: Suno (Free tier) · Gemini · Reclaim2K App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39496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B98AE3"/>
                </a:solidFill>
                <a:latin typeface="Calibri"/>
              </a:rPr>
              <a:t>Length: 3 × 40-min lessons + 3-week follow-up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85216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64748B"/>
                </a:solidFill>
                <a:latin typeface="Calibri"/>
              </a:rPr>
              <a:t>Use alongside the Teaching Plan and Student Worksheet Word documents.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3EC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SAMPLE OUTPUT · DIGITAL CHAINS, DIVINE RELEASE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0F172A"/>
                </a:solidFill>
              </a:rPr>
              <a:t>Suno 樣本作品(校本範例)</a:t>
            </a:r>
          </a:p>
          <a:p>
            <a:r>
              <a:rPr sz="2200" i="1">
                <a:solidFill>
                  <a:srgbClr val="334155"/>
                </a:solidFill>
              </a:rPr>
              <a:t>Sample Suno output (from school brief)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194560"/>
            <a:ext cx="109728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E5B34A"/>
                </a:solidFill>
                <a:latin typeface="Calibri"/>
              </a:rPr>
              <a:t>Style: lo-fi hip-hop beat → R&amp;B-infused gospel · Theme: doom-scrolling → devotion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743200"/>
            <a:ext cx="5486400" cy="36576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0F172A"/>
                </a:solidFill>
                <a:latin typeface="Consolas"/>
              </a:rPr>
              <a:t>[Verse 1] [Teen Pop]</a:t>
            </a:r>
          </a:p>
          <a:p>
            <a:pPr algn="l"/>
            <a:r>
              <a:rPr sz="1000" b="0" i="0">
                <a:solidFill>
                  <a:srgbClr val="0F172A"/>
                </a:solidFill>
                <a:latin typeface="Consolas"/>
              </a:rPr>
              <a:t>Scrolling through the endless feed</a:t>
            </a:r>
          </a:p>
          <a:p>
            <a:pPr algn="l"/>
            <a:r>
              <a:rPr sz="1000" b="0" i="0">
                <a:solidFill>
                  <a:srgbClr val="0F172A"/>
                </a:solidFill>
                <a:latin typeface="Consolas"/>
              </a:rPr>
              <a:t>Another hour, planting a seed</a:t>
            </a:r>
          </a:p>
          <a:p>
            <a:pPr algn="l"/>
            <a:r>
              <a:rPr sz="1000" b="0" i="0">
                <a:solidFill>
                  <a:srgbClr val="0F172A"/>
                </a:solidFill>
                <a:latin typeface="Consolas"/>
              </a:rPr>
              <a:t>Of wasted time, a digital haze</a:t>
            </a:r>
          </a:p>
          <a:p>
            <a:pPr algn="l"/>
            <a:r>
              <a:rPr sz="1000" b="0" i="0">
                <a:solidFill>
                  <a:srgbClr val="0F172A"/>
                </a:solidFill>
                <a:latin typeface="Consolas"/>
              </a:rPr>
              <a:t>Lost in the glow of these modern days</a:t>
            </a:r>
          </a:p>
          <a:p>
            <a:pPr algn="l"/>
            <a:r>
              <a:rPr sz="1000" b="0" i="0">
                <a:solidFill>
                  <a:srgbClr val="0F172A"/>
                </a:solidFill>
                <a:latin typeface="Consolas"/>
              </a:rPr>
              <a:t/>
            </a:r>
          </a:p>
          <a:p>
            <a:pPr algn="l"/>
            <a:r>
              <a:rPr sz="1000" b="0" i="0">
                <a:solidFill>
                  <a:srgbClr val="0F172A"/>
                </a:solidFill>
                <a:latin typeface="Consolas"/>
              </a:rPr>
              <a:t>[Pre-Chorus] [Pop]</a:t>
            </a:r>
          </a:p>
          <a:p>
            <a:pPr algn="l"/>
            <a:r>
              <a:rPr sz="1000" b="0" i="0">
                <a:solidFill>
                  <a:srgbClr val="0F172A"/>
                </a:solidFill>
                <a:latin typeface="Consolas"/>
              </a:rPr>
              <a:t>I know I should be doing more</a:t>
            </a:r>
          </a:p>
          <a:p>
            <a:pPr algn="l"/>
            <a:r>
              <a:rPr sz="1000" b="0" i="0">
                <a:solidFill>
                  <a:srgbClr val="0F172A"/>
                </a:solidFill>
                <a:latin typeface="Consolas"/>
              </a:rPr>
              <a:t>Than staring at this glowing door</a:t>
            </a:r>
          </a:p>
          <a:p>
            <a:pPr algn="l"/>
            <a:r>
              <a:rPr sz="1000" b="0" i="0">
                <a:solidFill>
                  <a:srgbClr val="0F172A"/>
                </a:solidFill>
                <a:latin typeface="Consolas"/>
              </a:rPr>
              <a:t>To nowhere real, a hollow chase</a:t>
            </a:r>
          </a:p>
          <a:p>
            <a:pPr algn="l"/>
            <a:r>
              <a:rPr sz="1000" b="0" i="0">
                <a:solidFill>
                  <a:srgbClr val="0F172A"/>
                </a:solidFill>
                <a:latin typeface="Consolas"/>
              </a:rPr>
              <a:t>Wipe that screen right off my face</a:t>
            </a:r>
          </a:p>
          <a:p>
            <a:pPr algn="l"/>
            <a:r>
              <a:rPr sz="1000" b="0" i="0">
                <a:solidFill>
                  <a:srgbClr val="0F172A"/>
                </a:solidFill>
                <a:latin typeface="Consolas"/>
              </a:rPr>
              <a:t/>
            </a:r>
          </a:p>
          <a:p>
            <a:pPr algn="l"/>
            <a:r>
              <a:rPr sz="1000" b="0" i="0">
                <a:solidFill>
                  <a:srgbClr val="0F172A"/>
                </a:solidFill>
                <a:latin typeface="Consolas"/>
              </a:rPr>
              <a:t>[Chorus] [Gospel Pop]</a:t>
            </a:r>
          </a:p>
          <a:p>
            <a:pPr algn="l"/>
            <a:r>
              <a:rPr sz="1000" b="0" i="0">
                <a:solidFill>
                  <a:srgbClr val="0F172A"/>
                </a:solidFill>
                <a:latin typeface="Consolas"/>
              </a:rPr>
              <a:t>But I'm turning my eyes up to the sky</a:t>
            </a:r>
          </a:p>
          <a:p>
            <a:pPr algn="l"/>
            <a:r>
              <a:rPr sz="1000" b="0" i="0">
                <a:solidFill>
                  <a:srgbClr val="0F172A"/>
                </a:solidFill>
                <a:latin typeface="Consolas"/>
              </a:rPr>
              <a:t>To the One who always hears my cry</a:t>
            </a:r>
          </a:p>
          <a:p>
            <a:pPr algn="l"/>
            <a:r>
              <a:rPr sz="1000" b="0" i="0">
                <a:solidFill>
                  <a:srgbClr val="0F172A"/>
                </a:solidFill>
                <a:latin typeface="Consolas"/>
              </a:rPr>
              <a:t>He's my rock, my strength, my guiding light</a:t>
            </a:r>
          </a:p>
          <a:p>
            <a:pPr algn="l"/>
            <a:r>
              <a:rPr sz="1000" b="0" i="0">
                <a:solidFill>
                  <a:srgbClr val="0F172A"/>
                </a:solidFill>
                <a:latin typeface="Consolas"/>
              </a:rPr>
              <a:t>Turning my darkness into bright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309360" y="2697480"/>
            <a:ext cx="5394960" cy="3749039"/>
          </a:xfrm>
          <a:prstGeom prst="roundRect">
            <a:avLst/>
          </a:prstGeom>
          <a:solidFill>
            <a:srgbClr val="FFF6E3"/>
          </a:solidFill>
          <a:ln>
            <a:solidFill>
              <a:srgbClr val="E5B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92240" y="2788920"/>
            <a:ext cx="5120640" cy="36576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彼得四階段對應 Peter's arc mapping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Verse 1 = 軟弱 Weakness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  (Mark 14: "I don't know him"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   → "Lost in the glow")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Pre-Chorus = 悔改 Repentance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  (Mark 14:72 bitter tears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   → "I should be doing more")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Chorus = 恢復 Restoration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  (John 21 restoration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   → "He hears my cry")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[Bridge / Outro] = 差遣 Commission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  (John 21:17 "feed my sheep"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   → "Glorify His name")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以 AI 協助創作福音流行曲 · 中三聖經科 Teacher Pack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9 / 16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3EC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ECHO FOLLOW-UP · 跟進框架 (本課題的核心創新)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200" b="1">
                <a:solidFill>
                  <a:srgbClr val="0F172A"/>
                </a:solidFill>
              </a:rPr>
              <a:t>4 個跟進方案 — 解決「唱完即忘」的弊病</a:t>
            </a:r>
          </a:p>
          <a:p>
            <a:r>
              <a:rPr sz="2600" i="1">
                <a:solidFill>
                  <a:srgbClr val="334155"/>
                </a:solidFill>
              </a:rPr>
              <a:t>4 Follow-up Tracks — solving the "sing-once-forget" problem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331720"/>
            <a:ext cx="11064240" cy="777240"/>
          </a:xfrm>
          <a:prstGeom prst="roundRect">
            <a:avLst/>
          </a:prstGeom>
          <a:solidFill>
            <a:srgbClr val="FFFFFF"/>
          </a:solidFill>
          <a:ln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2468880"/>
            <a:ext cx="64008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800" b="0" i="0">
                <a:solidFill>
                  <a:srgbClr val="0F172A"/>
                </a:solidFill>
                <a:latin typeface="Calibri"/>
              </a:rPr>
              <a:t>📖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377440"/>
            <a:ext cx="36576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6B2C91"/>
                </a:solidFill>
                <a:latin typeface="Calibri"/>
              </a:rPr>
              <a:t>A · 詩歌靈修 7 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743200"/>
            <a:ext cx="36576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Devotion Companion (7 days)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0" y="2514600"/>
            <a:ext cx="649224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Daily: listen → 3-5 verses → 3-line journal · Day 7 write testimony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3246120"/>
            <a:ext cx="11064240" cy="777240"/>
          </a:xfrm>
          <a:prstGeom prst="roundRect">
            <a:avLst/>
          </a:prstGeom>
          <a:solidFill>
            <a:srgbClr val="FFFFFF"/>
          </a:solidFill>
          <a:ln>
            <a:solidFill>
              <a:srgbClr val="6B2C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85800" y="3383280"/>
            <a:ext cx="64008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800" b="0" i="0">
                <a:solidFill>
                  <a:srgbClr val="0F172A"/>
                </a:solidFill>
                <a:latin typeface="Calibri"/>
              </a:rPr>
              <a:t>🌱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291840"/>
            <a:ext cx="36576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6B2C91"/>
                </a:solidFill>
                <a:latin typeface="Calibri"/>
              </a:rPr>
              <a:t>B · 21 日習慣改造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3657600"/>
            <a:ext cx="36576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Habit Replacement (21 days)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0" y="3429000"/>
            <a:ext cx="649224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Identify bad habit · commit specific replacement · song as cue · track in Reclaim2K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8640" y="4160520"/>
            <a:ext cx="11064240" cy="777240"/>
          </a:xfrm>
          <a:prstGeom prst="roundRect">
            <a:avLst/>
          </a:prstGeom>
          <a:solidFill>
            <a:srgbClr val="FFFFFF"/>
          </a:solidFill>
          <a:ln>
            <a:solidFill>
              <a:srgbClr val="E5B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85800" y="4297680"/>
            <a:ext cx="64008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800" b="0" i="0">
                <a:solidFill>
                  <a:srgbClr val="0F172A"/>
                </a:solidFill>
                <a:latin typeface="Calibri"/>
              </a:rPr>
              <a:t>📡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0" y="4206240"/>
            <a:ext cx="36576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6B2C91"/>
                </a:solidFill>
                <a:latin typeface="Calibri"/>
              </a:rPr>
              <a:t>C · 入選詩歌庫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4572000"/>
            <a:ext cx="36576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Featured on Reclaim2K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0" y="4343400"/>
            <a:ext cx="649224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Class vote → teacher review → Super-Admin upload to cross-school Suno playlist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5074920"/>
            <a:ext cx="11064240" cy="777240"/>
          </a:xfrm>
          <a:prstGeom prst="roundRect">
            <a:avLst/>
          </a:prstGeom>
          <a:solidFill>
            <a:srgbClr val="FFFFFF"/>
          </a:solidFill>
          <a:ln>
            <a:solidFill>
              <a:srgbClr val="F78DA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85800" y="5212080"/>
            <a:ext cx="64008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800" b="0" i="0">
                <a:solidFill>
                  <a:srgbClr val="0F172A"/>
                </a:solidFill>
                <a:latin typeface="Calibri"/>
              </a:rPr>
              <a:t>💌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71600" y="5120640"/>
            <a:ext cx="36576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6B2C91"/>
                </a:solidFill>
                <a:latin typeface="Calibri"/>
              </a:rPr>
              <a:t>D · 同行傳唱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71600" y="5486400"/>
            <a:ext cx="36576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Peer Care · Send the Song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29200" y="5257800"/>
            <a:ext cx="649224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Send to 1 peer + 1 family + 1 teacher with 3-line message · log their reply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621792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200" b="1" i="1">
                <a:solidFill>
                  <a:srgbClr val="E5B34A"/>
                </a:solidFill>
                <a:latin typeface="Calibri"/>
              </a:rPr>
              <a:t>Choose 1 → Silver · Choose 2 → Gold · Choose 3-4 → 👑 Crown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以 AI 協助創作福音流行曲 · 中三聖經科 Teacher Pack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10 / 16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3EC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TRACK C DEEP-DIVE · 入選 Reclaim2K 詩歌庫流程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200" b="1">
                <a:solidFill>
                  <a:srgbClr val="0F172A"/>
                </a:solidFill>
              </a:rPr>
              <a:t>從班內投票到聯校詩歌庫</a:t>
            </a:r>
          </a:p>
          <a:p>
            <a:r>
              <a:rPr sz="2600" i="1">
                <a:solidFill>
                  <a:srgbClr val="334155"/>
                </a:solidFill>
              </a:rPr>
              <a:t>From class vote to cross-school playlist</a:t>
            </a:r>
          </a:p>
        </p:txBody>
      </p:sp>
      <p:sp>
        <p:nvSpPr>
          <p:cNvPr id="4" name="Oval 3"/>
          <p:cNvSpPr/>
          <p:nvPr/>
        </p:nvSpPr>
        <p:spPr>
          <a:xfrm>
            <a:off x="640080" y="2468880"/>
            <a:ext cx="502920" cy="502920"/>
          </a:xfrm>
          <a:prstGeom prst="ellipse">
            <a:avLst/>
          </a:prstGeom>
          <a:solidFill>
            <a:srgbClr val="6B2C9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246888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514600"/>
            <a:ext cx="23774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0F172A"/>
                </a:solidFill>
                <a:latin typeface="Calibri"/>
              </a:rPr>
              <a:t>班內投票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0480" y="2514600"/>
            <a:ext cx="23774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E5B34A"/>
                </a:solidFill>
                <a:latin typeface="Calibri"/>
              </a:rPr>
              <a:t>Class vote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09360" y="2514600"/>
            <a:ext cx="54864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L3 課堂結束前,每人投 2 票, 選出小組前 2 名</a:t>
            </a:r>
          </a:p>
        </p:txBody>
      </p:sp>
      <p:sp>
        <p:nvSpPr>
          <p:cNvPr id="9" name="Oval 8"/>
          <p:cNvSpPr/>
          <p:nvPr/>
        </p:nvSpPr>
        <p:spPr>
          <a:xfrm>
            <a:off x="640080" y="3182112"/>
            <a:ext cx="502920" cy="502920"/>
          </a:xfrm>
          <a:prstGeom prst="ellipse">
            <a:avLst/>
          </a:prstGeom>
          <a:solidFill>
            <a:srgbClr val="6B2C9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3182112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227832"/>
            <a:ext cx="23774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0F172A"/>
                </a:solidFill>
                <a:latin typeface="Calibri"/>
              </a:rPr>
              <a:t>教師審批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40480" y="3227832"/>
            <a:ext cx="23774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E5B34A"/>
                </a:solidFill>
                <a:latin typeface="Calibri"/>
              </a:rPr>
              <a:t>Teacher review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09360" y="3227832"/>
            <a:ext cx="54864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歌詞、合宜性、原創性、版權; 對學生「不認主→認主」軌跡的清晰度</a:t>
            </a:r>
          </a:p>
        </p:txBody>
      </p:sp>
      <p:sp>
        <p:nvSpPr>
          <p:cNvPr id="14" name="Oval 13"/>
          <p:cNvSpPr/>
          <p:nvPr/>
        </p:nvSpPr>
        <p:spPr>
          <a:xfrm>
            <a:off x="640080" y="3895344"/>
            <a:ext cx="502920" cy="502920"/>
          </a:xfrm>
          <a:prstGeom prst="ellipse">
            <a:avLst/>
          </a:prstGeom>
          <a:solidFill>
            <a:srgbClr val="6B2C9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3895344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0" y="3941064"/>
            <a:ext cx="23774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0F172A"/>
                </a:solidFill>
                <a:latin typeface="Calibri"/>
              </a:rPr>
              <a:t>Super-Admin 終審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40480" y="3941064"/>
            <a:ext cx="23774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E5B34A"/>
                </a:solidFill>
                <a:latin typeface="Calibri"/>
              </a:rPr>
              <a:t>Super-Admin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09360" y="3941064"/>
            <a:ext cx="54864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由 Reclaim2K 後台 Super-Admin 老師檢視; 對應 AI 內容安全準則</a:t>
            </a:r>
          </a:p>
        </p:txBody>
      </p:sp>
      <p:sp>
        <p:nvSpPr>
          <p:cNvPr id="19" name="Oval 18"/>
          <p:cNvSpPr/>
          <p:nvPr/>
        </p:nvSpPr>
        <p:spPr>
          <a:xfrm>
            <a:off x="640080" y="4608576"/>
            <a:ext cx="502920" cy="502920"/>
          </a:xfrm>
          <a:prstGeom prst="ellipse">
            <a:avLst/>
          </a:prstGeom>
          <a:solidFill>
            <a:srgbClr val="6B2C9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4608576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71600" y="4654296"/>
            <a:ext cx="23774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0F172A"/>
                </a:solidFill>
                <a:latin typeface="Calibri"/>
              </a:rPr>
              <a:t>上載至 App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40480" y="4654296"/>
            <a:ext cx="23774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E5B34A"/>
                </a:solidFill>
                <a:latin typeface="Calibri"/>
              </a:rPr>
              <a:t>Upload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309360" y="4654296"/>
            <a:ext cx="54864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通過後,上載至「音樂 / Suno」 標籤頁; 由全港聯校學生聆聽</a:t>
            </a:r>
          </a:p>
        </p:txBody>
      </p:sp>
      <p:sp>
        <p:nvSpPr>
          <p:cNvPr id="24" name="Oval 23"/>
          <p:cNvSpPr/>
          <p:nvPr/>
        </p:nvSpPr>
        <p:spPr>
          <a:xfrm>
            <a:off x="640080" y="5321808"/>
            <a:ext cx="502920" cy="502920"/>
          </a:xfrm>
          <a:prstGeom prst="ellipse">
            <a:avLst/>
          </a:prstGeom>
          <a:solidFill>
            <a:srgbClr val="6B2C9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" y="5321808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71600" y="5367528"/>
            <a:ext cx="23774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0F172A"/>
                </a:solidFill>
                <a:latin typeface="Calibri"/>
              </a:rPr>
              <a:t>禱告回饋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840480" y="5367528"/>
            <a:ext cx="23774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E5B34A"/>
                </a:solidFill>
                <a:latin typeface="Calibri"/>
              </a:rPr>
              <a:t>Prayer feedback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309360" y="5367528"/>
            <a:ext cx="54864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其他學校學生可按「禱告」 按鈕為作者祝福; 通知會回到作者帳號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以 AI 協助創作福音流行曲 · 中三聖經科 Teacher Pack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11 / 16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3EC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AWARD SCHEME · 4 級獎勵計劃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200" b="1">
                <a:solidFill>
                  <a:srgbClr val="0F172A"/>
                </a:solidFill>
              </a:rPr>
              <a:t>Crown · Gold · Silver · Bronze</a:t>
            </a:r>
          </a:p>
          <a:p>
            <a:r>
              <a:rPr sz="2600" i="1">
                <a:solidFill>
                  <a:srgbClr val="334155"/>
                </a:solidFill>
              </a:rPr>
              <a:t>校方可自訂實際獎品 · School decides actual prize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468880"/>
            <a:ext cx="11064240" cy="914400"/>
          </a:xfrm>
          <a:prstGeom prst="roundRect">
            <a:avLst/>
          </a:prstGeom>
          <a:solidFill>
            <a:srgbClr val="FFF6E3"/>
          </a:solidFill>
          <a:ln>
            <a:solidFill>
              <a:srgbClr val="E5B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77240" y="2606040"/>
            <a:ext cx="18288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1" i="0">
                <a:solidFill>
                  <a:srgbClr val="0F172A"/>
                </a:solidFill>
                <a:latin typeface="Calibri"/>
              </a:rPr>
              <a:t>👑 冠冕</a:t>
            </a:r>
          </a:p>
          <a:p>
            <a:pPr algn="l"/>
            <a:r>
              <a:rPr sz="1500" b="1" i="0">
                <a:solidFill>
                  <a:srgbClr val="0F172A"/>
                </a:solidFill>
                <a:latin typeface="Calibri"/>
              </a:rPr>
              <a:t>Crown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256032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12 部分 + 3+ 方案 + 入選詩歌庫 + 見證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0" y="292608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All parts + 3+ tracks + uploaded to app + testimony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0" y="2560320"/>
            <a:ext cx="384048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1" i="1">
                <a:solidFill>
                  <a:srgbClr val="E5B34A"/>
                </a:solidFill>
                <a:latin typeface="Calibri"/>
              </a:rPr>
              <a:t>→ 校長嘉許 + 早會 + Run-to-Jesus YouTube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3474720"/>
            <a:ext cx="11064240" cy="914400"/>
          </a:xfrm>
          <a:prstGeom prst="roundRect">
            <a:avLst/>
          </a:prstGeom>
          <a:solidFill>
            <a:srgbClr val="FFF6E3"/>
          </a:solidFill>
          <a:ln>
            <a:solidFill>
              <a:srgbClr val="E5B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611880"/>
            <a:ext cx="18288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1" i="0">
                <a:solidFill>
                  <a:srgbClr val="0F172A"/>
                </a:solidFill>
                <a:latin typeface="Calibri"/>
              </a:rPr>
              <a:t>🥇 金</a:t>
            </a:r>
          </a:p>
          <a:p>
            <a:pPr algn="l"/>
            <a:r>
              <a:rPr sz="1500" b="1" i="0">
                <a:solidFill>
                  <a:srgbClr val="0F172A"/>
                </a:solidFill>
                <a:latin typeface="Calibri"/>
              </a:rPr>
              <a:t>Gold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3200" y="356616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12 部分 + 2 方案 + 見證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0" y="393192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All parts + 2 tracks + testimony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0" y="3566160"/>
            <a:ext cx="384048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1" i="1">
                <a:solidFill>
                  <a:srgbClr val="E5B34A"/>
                </a:solidFill>
                <a:latin typeface="Calibri"/>
              </a:rPr>
              <a:t>→ 科內嘉許 + 候選播放清單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8640" y="4480560"/>
            <a:ext cx="11064240" cy="914400"/>
          </a:xfrm>
          <a:prstGeom prst="roundRect">
            <a:avLst/>
          </a:prstGeom>
          <a:solidFill>
            <a:srgbClr val="FFF6E3"/>
          </a:solidFill>
          <a:ln>
            <a:solidFill>
              <a:srgbClr val="E5B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" y="4617720"/>
            <a:ext cx="18288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1" i="0">
                <a:solidFill>
                  <a:srgbClr val="0F172A"/>
                </a:solidFill>
                <a:latin typeface="Calibri"/>
              </a:rPr>
              <a:t>🥈 銀</a:t>
            </a:r>
          </a:p>
          <a:p>
            <a:pPr algn="l"/>
            <a:r>
              <a:rPr sz="1500" b="1" i="0">
                <a:solidFill>
                  <a:srgbClr val="0F172A"/>
                </a:solidFill>
                <a:latin typeface="Calibri"/>
              </a:rPr>
              <a:t>Silver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0" y="457200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12 部分 + 1 方案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3200" y="493776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All parts + 1 track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0" y="4572000"/>
            <a:ext cx="384048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1" i="1">
                <a:solidFill>
                  <a:srgbClr val="E5B34A"/>
                </a:solidFill>
                <a:latin typeface="Calibri"/>
              </a:rPr>
              <a:t>→ 科內口頭嘉許 + 課題 8-9 分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5486400"/>
            <a:ext cx="11064240" cy="914400"/>
          </a:xfrm>
          <a:prstGeom prst="roundRect">
            <a:avLst/>
          </a:prstGeom>
          <a:solidFill>
            <a:srgbClr val="FFF6E3"/>
          </a:solidFill>
          <a:ln>
            <a:solidFill>
              <a:srgbClr val="E5B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77240" y="5623560"/>
            <a:ext cx="18288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1" i="0">
                <a:solidFill>
                  <a:srgbClr val="0F172A"/>
                </a:solidFill>
                <a:latin typeface="Calibri"/>
              </a:rPr>
              <a:t>🥉 銅</a:t>
            </a:r>
          </a:p>
          <a:p>
            <a:pPr algn="l"/>
            <a:r>
              <a:rPr sz="1500" b="1" i="0">
                <a:solidFill>
                  <a:srgbClr val="0F172A"/>
                </a:solidFill>
                <a:latin typeface="Calibri"/>
              </a:rPr>
              <a:t>Bronze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43200" y="557784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必填部分 + 方案已選 (未完成)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0" y="594360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Required parts + track chosen (not done)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0" y="5577840"/>
            <a:ext cx="384048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1" i="1">
                <a:solidFill>
                  <a:srgbClr val="E5B34A"/>
                </a:solidFill>
                <a:latin typeface="Calibri"/>
              </a:rPr>
              <a:t>→ 課堂口頭嘉許 + 課題 6-7 分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以 AI 協助創作福音流行曲 · 中三聖經科 Teacher Pack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12 / 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3EC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BONUS MARK · 個人見證 (150-250 字)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200" b="1">
                <a:solidFill>
                  <a:srgbClr val="0F172A"/>
                </a:solidFill>
              </a:rPr>
              <a:t>見證短文 4 段結構</a:t>
            </a:r>
          </a:p>
          <a:p>
            <a:r>
              <a:rPr sz="2600" i="1">
                <a:solidFill>
                  <a:srgbClr val="334155"/>
                </a:solidFill>
              </a:rPr>
              <a:t>4-paragraph testimony structure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286000"/>
            <a:ext cx="109728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E5B34A"/>
                </a:solidFill>
                <a:latin typeface="Calibri"/>
              </a:rPr>
              <a:t>原 PDF 已寫明:主動交出 150-250 字見證,可獲附加分;部分學生有機會在全校早會分享。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788920"/>
            <a:ext cx="11064240" cy="777240"/>
          </a:xfrm>
          <a:prstGeom prst="roundRect">
            <a:avLst/>
          </a:prstGeom>
          <a:solidFill>
            <a:srgbClr val="FFFFFF"/>
          </a:solidFill>
          <a:ln>
            <a:solidFill>
              <a:srgbClr val="6B2C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862072"/>
            <a:ext cx="20116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6B2C91"/>
                </a:solidFill>
                <a:latin typeface="Calibri"/>
              </a:rPr>
              <a:t>段 1 · 開首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34640" y="2862072"/>
            <a:ext cx="3200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E5B34A"/>
                </a:solidFill>
                <a:latin typeface="Calibri"/>
              </a:rPr>
              <a:t>Opening (1-2 sentences)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26480" y="2862072"/>
            <a:ext cx="548640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我曾在哪方面像彼得三次不認主?</a:t>
            </a:r>
          </a:p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How was I like Peter who denied Christ three times?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3657600"/>
            <a:ext cx="11064240" cy="777240"/>
          </a:xfrm>
          <a:prstGeom prst="roundRect">
            <a:avLst/>
          </a:prstGeom>
          <a:solidFill>
            <a:srgbClr val="FFFFFF"/>
          </a:solidFill>
          <a:ln>
            <a:solidFill>
              <a:srgbClr val="6B2C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3730752"/>
            <a:ext cx="20116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6B2C91"/>
                </a:solidFill>
                <a:latin typeface="Calibri"/>
              </a:rPr>
              <a:t>段 2 · 中段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34640" y="3730752"/>
            <a:ext cx="3200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E5B34A"/>
                </a:solidFill>
                <a:latin typeface="Calibri"/>
              </a:rPr>
              <a:t>Middle (3-5 sentences)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6480" y="3730752"/>
            <a:ext cx="548640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創作這首歌的過程,使我重新看見主的甚麼?</a:t>
            </a:r>
          </a:p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What did creating this song reveal to me about Jesus?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48640" y="4526279"/>
            <a:ext cx="11064240" cy="777240"/>
          </a:xfrm>
          <a:prstGeom prst="roundRect">
            <a:avLst/>
          </a:prstGeom>
          <a:solidFill>
            <a:srgbClr val="FFFFFF"/>
          </a:solidFill>
          <a:ln>
            <a:solidFill>
              <a:srgbClr val="6B2C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20" y="4599431"/>
            <a:ext cx="20116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6B2C91"/>
                </a:solidFill>
                <a:latin typeface="Calibri"/>
              </a:rPr>
              <a:t>段 3 · 跟進方案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34640" y="4599431"/>
            <a:ext cx="3200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E5B34A"/>
                </a:solidFill>
                <a:latin typeface="Calibri"/>
              </a:rPr>
              <a:t>Follow-up (2-3 sentences)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26480" y="4599431"/>
            <a:ext cx="548640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過去 3 星期,我做了甚麼? 有甚麼真實改變?</a:t>
            </a:r>
          </a:p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What did I actually do in 3 weeks? What real change?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48640" y="5394959"/>
            <a:ext cx="11064240" cy="777240"/>
          </a:xfrm>
          <a:prstGeom prst="roundRect">
            <a:avLst/>
          </a:prstGeom>
          <a:solidFill>
            <a:srgbClr val="FFFFFF"/>
          </a:solidFill>
          <a:ln>
            <a:solidFill>
              <a:srgbClr val="6B2C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31520" y="5468111"/>
            <a:ext cx="20116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6B2C91"/>
                </a:solidFill>
                <a:latin typeface="Calibri"/>
              </a:rPr>
              <a:t>段 4 · 結尾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34640" y="5468111"/>
            <a:ext cx="3200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E5B34A"/>
                </a:solidFill>
                <a:latin typeface="Calibri"/>
              </a:rPr>
              <a:t>Closing (1 sentence)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126480" y="5468111"/>
            <a:ext cx="548640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一句送給仍在掙扎中的同學的話。</a:t>
            </a:r>
          </a:p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One line to a peer still struggling.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以 AI 協助創作福音流行曲 · 中三聖經科 Teacher Pack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13 / 16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08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SAFEGUARDS · 兩條紅線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200" b="1">
                <a:solidFill>
                  <a:srgbClr val="FFF6E3"/>
                </a:solidFill>
              </a:rPr>
              <a:t>Gemini + Suno 使用的兩條紅線</a:t>
            </a:r>
          </a:p>
          <a:p>
            <a:r>
              <a:rPr sz="2600" i="1">
                <a:solidFill>
                  <a:srgbClr val="334155"/>
                </a:solidFill>
              </a:rPr>
              <a:t>Two red lines when using Gemini + Suno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194560"/>
            <a:ext cx="109728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FFD166"/>
                </a:solidFill>
                <a:latin typeface="Calibri"/>
              </a:rPr>
              <a:t>校本 AI 內容安全準則 — 在 Gemini 提示範本內已預設,但老師仍需口頭強調。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743200"/>
            <a:ext cx="5440680" cy="3383280"/>
          </a:xfrm>
          <a:prstGeom prst="roundRect">
            <a:avLst/>
          </a:prstGeom>
          <a:solidFill>
            <a:srgbClr val="FFFFFF"/>
          </a:solidFill>
          <a:ln>
            <a:solidFill>
              <a:srgbClr val="F78DA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2880360"/>
            <a:ext cx="5120640" cy="32004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🟥 紅線 1 · 不可虛構經文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Red line 1 · No invented scripture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/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Gemini 範本明文: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  "Quote scripture ONLY from the passage I gave you.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   Do NOT invent verses."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/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→ 老師應抽查 2-3 組,核實 AI 引用的經文與工作紙第 2 部分所列吻合。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172200" y="2743200"/>
            <a:ext cx="5440680" cy="3383280"/>
          </a:xfrm>
          <a:prstGeom prst="roundRect">
            <a:avLst/>
          </a:prstGeom>
          <a:solidFill>
            <a:srgbClr val="FFFFFF"/>
          </a:solidFill>
          <a:ln>
            <a:solidFill>
              <a:srgbClr val="F78DA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0" y="2880360"/>
            <a:ext cx="5120640" cy="32004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🟥 紅線 2 · 學生主導,AI 輔助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Red line 2 · Student-led, AI-assisted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/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Suno 生成的歌詞必須先經學生圈出至少 3 行修改處,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再以人手潤色才能交出。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/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工作紙第 4 部分強制要求圈出修改處。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/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→ 「我的歌不是 AI 寫給我的;是我與 AI 一起寫的。」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以 AI 協助創作福音流行曲 · 中三聖經科 Teacher Pack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14 / 16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08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REFERENCES &amp; LINKS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200" b="1">
                <a:solidFill>
                  <a:srgbClr val="FFF6E3"/>
                </a:solidFill>
              </a:rPr>
              <a:t>可信來源 · 課後跟進</a:t>
            </a:r>
          </a:p>
          <a:p>
            <a:r>
              <a:rPr sz="2600" i="1">
                <a:solidFill>
                  <a:srgbClr val="334155"/>
                </a:solidFill>
              </a:rPr>
              <a:t>Verified sources for follow-up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331720"/>
            <a:ext cx="64008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Scripture · Mark 14:66-72 (Peter's denial)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32320" y="2331720"/>
            <a:ext cx="45720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bible.com/bible/46/MRK.14.66-72.NIV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697479"/>
            <a:ext cx="64008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Scripture · John 21:15-19 (Christ's restoration)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2320" y="2697479"/>
            <a:ext cx="45720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bible.com/bible/46/JHN.21.15-19.NIV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063239"/>
            <a:ext cx="64008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Scripture · Luke 22:31-32 (strengthen your brothers)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0" y="3063239"/>
            <a:ext cx="45720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bible.com/bible/46/LUK.22.31-32.NIV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3429000"/>
            <a:ext cx="64008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Suno · official (FREE: 10 songs/day, v3.5)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32320" y="3429000"/>
            <a:ext cx="45720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suno.com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794760"/>
            <a:ext cx="64008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Suno · Cantonese tutorial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32320" y="3794760"/>
            <a:ext cx="45720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youtube.com/watch?v=eDlKgZpkzY4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4160520"/>
            <a:ext cx="64008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Suno · Mandarin tutorial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32320" y="4160520"/>
            <a:ext cx="45720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youtube.com/watch?v=tffxc3L8yV0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4526280"/>
            <a:ext cx="64008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Suno · prompt generator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32320" y="4526280"/>
            <a:ext cx="45720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sunoprompt.com/zh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4892040"/>
            <a:ext cx="64008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Google · Gemini (free in HK)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32320" y="4892040"/>
            <a:ext cx="45720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gemini.google.com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5257800"/>
            <a:ext cx="64008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Reclaim2K App (iOS LIVE)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132320" y="5257800"/>
            <a:ext cx="45720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apps.apple.com/us/app/reclaim2k/id6764469256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" y="5623560"/>
            <a:ext cx="64008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Reclaim2K Web App · Suno worship playlist tab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32320" y="5623560"/>
            <a:ext cx="45720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app.reclaim2k.org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" y="5989320"/>
            <a:ext cx="64008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Lally et al., 2010 · habit formation (Track B basis)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132320" y="5989320"/>
            <a:ext cx="45720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onlinelibrary.wiley.com/doi/10.1002/ejsp.674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0080" y="644652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B98AE3"/>
                </a:solidFill>
                <a:latin typeface="Calibri"/>
              </a:rPr>
              <a:t>"主啊, 你是無所不知的; 你知道我愛你。" — 約翰福音 21:17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以 AI 協助創作福音流行曲 · 中三聖經科 Teacher Pack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15 / 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3EC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STEP 0 · INSTALL / OPEN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200" b="1">
                <a:solidFill>
                  <a:srgbClr val="0F172A"/>
                </a:solidFill>
              </a:rPr>
              <a:t>打開或安裝 Reclaim2K</a:t>
            </a:r>
          </a:p>
          <a:p>
            <a:r>
              <a:rPr sz="2600" i="1">
                <a:solidFill>
                  <a:srgbClr val="334155"/>
                </a:solidFill>
              </a:rPr>
              <a:t>Open or install Reclaim2K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468880"/>
            <a:ext cx="3657600" cy="3840480"/>
          </a:xfrm>
          <a:prstGeom prst="roundRect">
            <a:avLst/>
          </a:prstGeom>
          <a:solidFill>
            <a:srgbClr val="FFFFFF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606040"/>
            <a:ext cx="329184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4800" b="0" i="0">
                <a:solidFill>
                  <a:srgbClr val="0F172A"/>
                </a:solidFill>
                <a:latin typeface="Calibri"/>
              </a:rPr>
              <a:t>🍎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611880"/>
            <a:ext cx="329184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600" b="1" i="0">
                <a:solidFill>
                  <a:srgbClr val="0F172A"/>
                </a:solidFill>
                <a:latin typeface="Calibri"/>
              </a:rPr>
              <a:t>iPhone / iPad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6052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100" b="1" i="0">
                <a:solidFill>
                  <a:srgbClr val="16A34A"/>
                </a:solidFill>
                <a:latin typeface="Calibri"/>
              </a:rPr>
              <a:t>App Store 已上架</a:t>
            </a:r>
          </a:p>
          <a:p>
            <a:pPr algn="ctr"/>
            <a:r>
              <a:rPr sz="1100" b="1" i="0">
                <a:solidFill>
                  <a:srgbClr val="16A34A"/>
                </a:solidFill>
                <a:latin typeface="Calibri"/>
              </a:rPr>
              <a:t>NOW LIVE on App Store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80060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950" b="0" i="1">
                <a:solidFill>
                  <a:srgbClr val="0F172A"/>
                </a:solidFill>
                <a:latin typeface="Consolas"/>
              </a:rPr>
              <a:t>apps.apple.com/us/app/reclaim2k/</a:t>
            </a:r>
          </a:p>
          <a:p>
            <a:pPr algn="ctr"/>
            <a:r>
              <a:rPr sz="950" b="0" i="1">
                <a:solidFill>
                  <a:srgbClr val="0F172A"/>
                </a:solidFill>
                <a:latin typeface="Consolas"/>
              </a:rPr>
              <a:t>id6764469256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53212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0" i="1">
                <a:solidFill>
                  <a:srgbClr val="334155"/>
                </a:solidFill>
                <a:latin typeface="Calibri"/>
              </a:rPr>
              <a:t>建議:加到主畫面</a:t>
            </a:r>
          </a:p>
          <a:p>
            <a:pPr algn="ctr"/>
            <a:r>
              <a:rPr sz="1000" b="0" i="1">
                <a:solidFill>
                  <a:srgbClr val="334155"/>
                </a:solidFill>
                <a:latin typeface="Calibri"/>
              </a:rPr>
              <a:t>Tip: pin to Home screen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89120" y="2468880"/>
            <a:ext cx="3657600" cy="3840480"/>
          </a:xfrm>
          <a:prstGeom prst="roundRect">
            <a:avLst/>
          </a:prstGeom>
          <a:solidFill>
            <a:srgbClr val="FFFFFF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0" y="2606040"/>
            <a:ext cx="329184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4800" b="0" i="0">
                <a:solidFill>
                  <a:srgbClr val="0F172A"/>
                </a:solidFill>
                <a:latin typeface="Calibri"/>
              </a:rPr>
              <a:t>🌐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3611880"/>
            <a:ext cx="329184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600" b="1" i="0">
                <a:solidFill>
                  <a:srgbClr val="0F172A"/>
                </a:solidFill>
                <a:latin typeface="Calibri"/>
              </a:rPr>
              <a:t>網頁版 / Web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416052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100" b="0" i="0">
                <a:solidFill>
                  <a:srgbClr val="64748B"/>
                </a:solidFill>
                <a:latin typeface="Calibri"/>
              </a:rPr>
              <a:t>任何瀏覽器即可</a:t>
            </a:r>
          </a:p>
          <a:p>
            <a:pPr algn="ctr"/>
            <a:r>
              <a:rPr sz="1100" b="0" i="0">
                <a:solidFill>
                  <a:srgbClr val="64748B"/>
                </a:solidFill>
                <a:latin typeface="Calibri"/>
              </a:rPr>
              <a:t>Works on any browser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480060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950" b="0" i="1">
                <a:solidFill>
                  <a:srgbClr val="0F172A"/>
                </a:solidFill>
                <a:latin typeface="Consolas"/>
              </a:rPr>
              <a:t>app.reclaim2k.org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553212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0" i="1">
                <a:solidFill>
                  <a:srgbClr val="334155"/>
                </a:solidFill>
                <a:latin typeface="Calibri"/>
              </a:rPr>
              <a:t>建議:把短片儲存為桌面捷徑</a:t>
            </a:r>
          </a:p>
          <a:p>
            <a:pPr algn="ctr"/>
            <a:r>
              <a:rPr sz="1000" b="0" i="1">
                <a:solidFill>
                  <a:srgbClr val="334155"/>
                </a:solidFill>
                <a:latin typeface="Calibri"/>
              </a:rPr>
              <a:t>Tip: save as Home-screen shortcut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0" y="2468880"/>
            <a:ext cx="3657600" cy="3840480"/>
          </a:xfrm>
          <a:prstGeom prst="roundRect">
            <a:avLst/>
          </a:prstGeom>
          <a:solidFill>
            <a:srgbClr val="FFFFFF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12480" y="2606040"/>
            <a:ext cx="329184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4800" b="0" i="0">
                <a:solidFill>
                  <a:srgbClr val="0F172A"/>
                </a:solidFill>
                <a:latin typeface="Calibri"/>
              </a:rPr>
              <a:t>🤖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12480" y="3611880"/>
            <a:ext cx="329184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600" b="1" i="0">
                <a:solidFill>
                  <a:srgbClr val="0F172A"/>
                </a:solidFill>
                <a:latin typeface="Calibri"/>
              </a:rPr>
              <a:t>Android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12480" y="416052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100" b="0" i="0">
                <a:solidFill>
                  <a:srgbClr val="64748B"/>
                </a:solidFill>
                <a:latin typeface="Calibri"/>
              </a:rPr>
              <a:t>尚未上架,審批中</a:t>
            </a:r>
          </a:p>
          <a:p>
            <a:pPr algn="ctr"/>
            <a:r>
              <a:rPr sz="1100" b="0" i="0">
                <a:solidFill>
                  <a:srgbClr val="64748B"/>
                </a:solidFill>
                <a:latin typeface="Calibri"/>
              </a:rPr>
              <a:t>NOT YET — in review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80" y="480060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950" b="0" i="1">
                <a:solidFill>
                  <a:srgbClr val="0F172A"/>
                </a:solidFill>
                <a:latin typeface="Consolas"/>
              </a:rPr>
              <a:t>—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12480" y="553212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0" i="1">
                <a:solidFill>
                  <a:srgbClr val="334155"/>
                </a:solidFill>
                <a:latin typeface="Calibri"/>
              </a:rPr>
              <a:t>目前 Android 用戶請用網頁版</a:t>
            </a:r>
          </a:p>
          <a:p>
            <a:pPr algn="ctr"/>
            <a:r>
              <a:rPr sz="1000" b="0" i="1">
                <a:solidFill>
                  <a:srgbClr val="334155"/>
                </a:solidFill>
                <a:latin typeface="Calibri"/>
              </a:rPr>
              <a:t>Use the web version for now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以 AI 協助創作福音流行曲 · 中三聖經科 Teacher Pack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 / 16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3EC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BIBLICAL ANCHOR · 彼得的故事 (1/2)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200" b="1">
                <a:solidFill>
                  <a:srgbClr val="0F172A"/>
                </a:solidFill>
              </a:rPr>
              <a:t>彼得三次不認主 (馬可福音 14:66–72)</a:t>
            </a:r>
          </a:p>
          <a:p>
            <a:r>
              <a:rPr sz="2600" i="1">
                <a:solidFill>
                  <a:srgbClr val="334155"/>
                </a:solidFill>
              </a:rPr>
              <a:t>Peter's threefold denial (Mark 14:66-72)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286000"/>
            <a:ext cx="6949440" cy="2560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0" i="0">
                <a:solidFill>
                  <a:srgbClr val="0F172A"/>
                </a:solidFill>
                <a:latin typeface="Calibri"/>
              </a:rPr>
              <a:t>「我不認識你們所說的這個人。」 (14:71)</a:t>
            </a:r>
          </a:p>
          <a:p>
            <a:pPr algn="l"/>
            <a:r>
              <a:rPr sz="1400" b="0" i="0">
                <a:solidFill>
                  <a:srgbClr val="0F172A"/>
                </a:solidFill>
                <a:latin typeface="Calibri"/>
              </a:rPr>
              <a:t/>
            </a:r>
          </a:p>
          <a:p>
            <a:pPr algn="l"/>
            <a:r>
              <a:rPr sz="1400" b="0" i="0">
                <a:solidFill>
                  <a:srgbClr val="0F172A"/>
                </a:solidFill>
                <a:latin typeface="Calibri"/>
              </a:rPr>
              <a:t>雞叫了第二次,彼得想起耶穌對他所說的話:</a:t>
            </a:r>
          </a:p>
          <a:p>
            <a:pPr algn="l"/>
            <a:r>
              <a:rPr sz="1400" b="0" i="0">
                <a:solidFill>
                  <a:srgbClr val="0F172A"/>
                </a:solidFill>
                <a:latin typeface="Calibri"/>
              </a:rPr>
              <a:t>「雞叫兩遍以先,你要三次不認我。」</a:t>
            </a:r>
          </a:p>
          <a:p>
            <a:pPr algn="l"/>
            <a:r>
              <a:rPr sz="1400" b="0" i="0">
                <a:solidFill>
                  <a:srgbClr val="0F172A"/>
                </a:solidFill>
                <a:latin typeface="Calibri"/>
              </a:rPr>
              <a:t>他思想起來,就哭了。 (14:72)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4572000"/>
            <a:ext cx="10972800" cy="18288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>"I don't know this man you're talking about." (v.71)</a:t>
            </a:r>
          </a:p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/>
            </a:r>
          </a:p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>Immediately the rooster crowed the second time. Then</a:t>
            </a:r>
          </a:p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>Peter remembered the word Jesus had spoken to him:</a:t>
            </a:r>
          </a:p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>"Before the rooster crows twice you will disown me three times."</a:t>
            </a:r>
          </a:p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>And he broke down and wept. (v.72)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680960" y="2286000"/>
            <a:ext cx="3931920" cy="2194560"/>
          </a:xfrm>
          <a:prstGeom prst="roundRect">
            <a:avLst/>
          </a:prstGeom>
          <a:solidFill>
            <a:srgbClr val="FFF6E3"/>
          </a:solidFill>
          <a:ln>
            <a:solidFill>
              <a:srgbClr val="E5B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818120" y="2423160"/>
            <a:ext cx="36576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6B2C91"/>
                </a:solidFill>
                <a:latin typeface="Calibri"/>
              </a:rPr>
              <a:t>教學要點 Teaching point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18120" y="2880360"/>
            <a:ext cx="3657600" cy="18288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彼得不是因為「不愛主」而否認,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而是因為「害怕被認出」。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Peter denied not from lack of love,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but from fear of being exposed.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→ 學生今天的軟弱,亦多源於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「不想被看穿」。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以 AI 協助創作福音流行曲 · 中三聖經科 Teacher Pack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2 / 16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3EC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BIBLICAL ANCHOR · 彼得的故事 (2/2)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200" b="1">
                <a:solidFill>
                  <a:srgbClr val="0F172A"/>
                </a:solidFill>
              </a:rPr>
              <a:t>主三次堅固彼得 (約翰福音 21:15–19)</a:t>
            </a:r>
          </a:p>
          <a:p>
            <a:r>
              <a:rPr sz="2600" i="1">
                <a:solidFill>
                  <a:srgbClr val="334155"/>
                </a:solidFill>
              </a:rPr>
              <a:t>Christ's threefold restoration (John 21:15-19)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286000"/>
            <a:ext cx="6949440" cy="36576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他們吃完了早飯,耶穌對西門·彼得說:</a:t>
            </a:r>
          </a:p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「約翰的兒子西門,你愛我比這些更深嗎?」 (21:15)</a:t>
            </a:r>
          </a:p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/>
            </a:r>
          </a:p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耶穌第二次又對他說:「⋯⋯你愛我嗎?」 (21:16)</a:t>
            </a:r>
          </a:p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/>
            </a:r>
          </a:p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第三次對他說:「⋯⋯你愛我嗎?」</a:t>
            </a:r>
          </a:p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彼得因為耶穌第三次說「你愛我嗎」,就憂愁,</a:t>
            </a:r>
          </a:p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對耶穌說:「主啊,你是無所不知的;你知道我愛你。」</a:t>
            </a:r>
          </a:p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耶穌說:「你餵養我的羊。」 (21:17)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680960" y="2286000"/>
            <a:ext cx="3931920" cy="3657600"/>
          </a:xfrm>
          <a:prstGeom prst="roundRect">
            <a:avLst/>
          </a:prstGeom>
          <a:solidFill>
            <a:srgbClr val="FFF6E3"/>
          </a:solidFill>
          <a:ln>
            <a:solidFill>
              <a:srgbClr val="E5B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818120" y="2423160"/>
            <a:ext cx="36576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6B2C91"/>
                </a:solidFill>
                <a:latin typeface="Calibri"/>
              </a:rPr>
              <a:t>三次提問的對稱 Symmetry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18120" y="2926080"/>
            <a:ext cx="3657600" cy="3108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彼得三次「不認」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→ 主三次「堅固」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Three denials → Three restorations.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三次提問「你愛我嗎?」 不是審問,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而是把每一個傷口都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重新蓋上恩典。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Not interrogation — every</a:t>
            </a:r>
          </a:p>
          <a:p>
            <a:pPr algn="l"/>
            <a:r>
              <a:rPr sz="1050" b="0" i="0">
                <a:solidFill>
                  <a:srgbClr val="0F172A"/>
                </a:solidFill>
                <a:latin typeface="Calibri"/>
              </a:rPr>
              <a:t>wound is rewritten by grace.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以 AI 協助創作福音流行曲 · 中三聖經科 Teacher Pack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3 / 16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3EC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PROJECT FLOW · 課題流程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200" b="1">
                <a:solidFill>
                  <a:srgbClr val="0F172A"/>
                </a:solidFill>
              </a:rPr>
              <a:t>3 節課堂 + 3 星期跟進</a:t>
            </a:r>
          </a:p>
          <a:p>
            <a:r>
              <a:rPr sz="2600" i="1">
                <a:solidFill>
                  <a:srgbClr val="334155"/>
                </a:solidFill>
              </a:rPr>
              <a:t>3 lessons + 3-week follow-up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468880"/>
            <a:ext cx="237744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E5B34A"/>
                </a:solidFill>
                <a:latin typeface="Calibri"/>
              </a:rPr>
              <a:t>L1 · EXPRESS · 40 min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91840" y="2468880"/>
            <a:ext cx="256032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0F172A"/>
                </a:solidFill>
                <a:latin typeface="Calibri"/>
              </a:rPr>
              <a:t>聖經 + 歌詞起草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35040" y="2468880"/>
            <a:ext cx="59436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Mark 14 read · Map your story to Peter's arc · group theme · Gemini lyrics draft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063240"/>
            <a:ext cx="237744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E5B34A"/>
                </a:solidFill>
                <a:latin typeface="Calibri"/>
              </a:rPr>
              <a:t>L2 · COMPOSE · 40 min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91840" y="3063240"/>
            <a:ext cx="256032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0F172A"/>
                </a:solidFill>
                <a:latin typeface="Calibri"/>
              </a:rPr>
              <a:t>曲風選擇 + Suno 生成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35040" y="3063240"/>
            <a:ext cx="59436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Listen to Reclaim2K playlist · pick style · convert lyrics to Suno prompt · generate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3657600"/>
            <a:ext cx="237744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E5B34A"/>
                </a:solidFill>
                <a:latin typeface="Calibri"/>
              </a:rPr>
              <a:t>L3 · OUTREACH · 40 min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91840" y="3657600"/>
            <a:ext cx="256032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0F172A"/>
                </a:solidFill>
                <a:latin typeface="Calibri"/>
              </a:rPr>
              <a:t>班內展示 + 投票 + 跟進方案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35040" y="3657600"/>
            <a:ext cx="59436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Group performances · encouragement cards · class vote · choose 1-4 ECHO tracks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4251960"/>
            <a:ext cx="237744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E5B34A"/>
                </a:solidFill>
                <a:latin typeface="Calibri"/>
              </a:rPr>
              <a:t>Wk 1 · F-up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91840" y="4251960"/>
            <a:ext cx="256032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0F172A"/>
                </a:solidFill>
                <a:latin typeface="Calibri"/>
              </a:rPr>
              <a:t>啟動跟進方案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35040" y="4251960"/>
            <a:ext cx="59436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Begin chosen track · daily check-in via Reclaim2K App · teacher submits top 2 to Super-Admin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4846320"/>
            <a:ext cx="237744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E5B34A"/>
                </a:solidFill>
                <a:latin typeface="Calibri"/>
              </a:rPr>
              <a:t>Wk 2 · F-up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91840" y="4846320"/>
            <a:ext cx="256032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0F172A"/>
                </a:solidFill>
                <a:latin typeface="Calibri"/>
              </a:rPr>
              <a:t>中段檢視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35040" y="4846320"/>
            <a:ext cx="59436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Mid-point progress share (5 min in class) · verify Track D peers have replied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5440680"/>
            <a:ext cx="237744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E5B34A"/>
                </a:solidFill>
                <a:latin typeface="Calibri"/>
              </a:rPr>
              <a:t>Wk 3 · F-up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91840" y="5440680"/>
            <a:ext cx="256032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0F172A"/>
                </a:solidFill>
                <a:latin typeface="Calibri"/>
              </a:rPr>
              <a:t>提交 + 上載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035040" y="5440680"/>
            <a:ext cx="59436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Submit worksheet + testimony + evidence · Super-Admin uploads approved songs to playlist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以 AI 協助創作福音流行曲 · 中三聖經科 Teacher Pack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4 / 16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3EC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TOOL 1 · SUNO FREE TIER (suno.com)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200" b="1">
                <a:solidFill>
                  <a:srgbClr val="0F172A"/>
                </a:solidFill>
              </a:rPr>
              <a:t>免費 Suno 帳號限制與技巧</a:t>
            </a:r>
          </a:p>
          <a:p>
            <a:r>
              <a:rPr sz="2600" i="1">
                <a:solidFill>
                  <a:srgbClr val="334155"/>
                </a:solidFill>
              </a:rPr>
              <a:t>Suno Free-tier limits &amp; tips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377440"/>
            <a:ext cx="5486400" cy="1737360"/>
          </a:xfrm>
          <a:prstGeom prst="roundRect">
            <a:avLst/>
          </a:prstGeom>
          <a:solidFill>
            <a:srgbClr val="FFFFFF"/>
          </a:solidFill>
          <a:ln>
            <a:solidFill>
              <a:srgbClr val="6B2C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82296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200" b="0" i="0">
                <a:solidFill>
                  <a:srgbClr val="0F172A"/>
                </a:solidFill>
                <a:latin typeface="Calibri"/>
              </a:rPr>
              <a:t>📊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45920" y="2514600"/>
            <a:ext cx="420624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6B2C91"/>
                </a:solidFill>
                <a:latin typeface="Calibri"/>
              </a:rPr>
              <a:t>每日限額</a:t>
            </a:r>
          </a:p>
          <a:p>
            <a:pPr algn="l"/>
            <a:r>
              <a:rPr sz="1300" b="1" i="0">
                <a:solidFill>
                  <a:srgbClr val="6B2C91"/>
                </a:solidFill>
                <a:latin typeface="Calibri"/>
              </a:rPr>
              <a:t>Daily cap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45920" y="3017520"/>
            <a:ext cx="4206240" cy="10058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10 首歌 / 24 小時</a:t>
            </a:r>
          </a:p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10 songs per 24 hours</a:t>
            </a:r>
          </a:p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重置時間:UTC 0:00 (香港早上 8 時)</a:t>
            </a:r>
          </a:p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Resets at 8 a.m. HK time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2377440"/>
            <a:ext cx="5486400" cy="1737360"/>
          </a:xfrm>
          <a:prstGeom prst="roundRect">
            <a:avLst/>
          </a:prstGeom>
          <a:solidFill>
            <a:srgbClr val="FFFFFF"/>
          </a:solidFill>
          <a:ln>
            <a:solidFill>
              <a:srgbClr val="6B2C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2468880"/>
            <a:ext cx="82296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200" b="0" i="0">
                <a:solidFill>
                  <a:srgbClr val="0F172A"/>
                </a:solidFill>
                <a:latin typeface="Calibri"/>
              </a:rPr>
              <a:t>⚙️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0" y="2514600"/>
            <a:ext cx="420624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6B2C91"/>
                </a:solidFill>
                <a:latin typeface="Calibri"/>
              </a:rPr>
              <a:t>模型版本</a:t>
            </a:r>
          </a:p>
          <a:p>
            <a:pPr algn="l"/>
            <a:r>
              <a:rPr sz="1300" b="1" i="0">
                <a:solidFill>
                  <a:srgbClr val="6B2C91"/>
                </a:solidFill>
                <a:latin typeface="Calibri"/>
              </a:rPr>
              <a:t>Model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0" y="3017520"/>
            <a:ext cx="4206240" cy="10058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免費版只支援 v3.5</a:t>
            </a:r>
          </a:p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Free tier: v3.5 only</a:t>
            </a:r>
          </a:p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v4 / v4.5 需付費</a:t>
            </a:r>
          </a:p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v4 / v4.5 require paid plan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48640" y="4297680"/>
            <a:ext cx="5486400" cy="1737360"/>
          </a:xfrm>
          <a:prstGeom prst="roundRect">
            <a:avLst/>
          </a:prstGeom>
          <a:solidFill>
            <a:srgbClr val="FFFFFF"/>
          </a:solidFill>
          <a:ln>
            <a:solidFill>
              <a:srgbClr val="6B2C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" y="4389120"/>
            <a:ext cx="82296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200" b="0" i="0">
                <a:solidFill>
                  <a:srgbClr val="0F172A"/>
                </a:solidFill>
                <a:latin typeface="Calibri"/>
              </a:rPr>
              <a:t>⏱️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5920" y="4434840"/>
            <a:ext cx="420624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6B2C91"/>
                </a:solidFill>
                <a:latin typeface="Calibri"/>
              </a:rPr>
              <a:t>歌曲長度</a:t>
            </a:r>
          </a:p>
          <a:p>
            <a:pPr algn="l"/>
            <a:r>
              <a:rPr sz="1300" b="1" i="0">
                <a:solidFill>
                  <a:srgbClr val="6B2C91"/>
                </a:solidFill>
                <a:latin typeface="Calibri"/>
              </a:rPr>
              <a:t>Length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45920" y="4937760"/>
            <a:ext cx="4206240" cy="10058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每首約 2-4 分鐘</a:t>
            </a:r>
          </a:p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~2-4 minutes per song</a:t>
            </a:r>
          </a:p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可連續延伸至 8 分鐘 (用 2 個額度)</a:t>
            </a:r>
          </a:p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Extendable to 8 min (uses 2 credits)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4297680"/>
            <a:ext cx="5486400" cy="1737360"/>
          </a:xfrm>
          <a:prstGeom prst="roundRect">
            <a:avLst/>
          </a:prstGeom>
          <a:solidFill>
            <a:srgbClr val="FFFFFF"/>
          </a:solidFill>
          <a:ln>
            <a:solidFill>
              <a:srgbClr val="6B2C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4389120"/>
            <a:ext cx="82296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200" b="0" i="0">
                <a:solidFill>
                  <a:srgbClr val="0F172A"/>
                </a:solidFill>
                <a:latin typeface="Calibri"/>
              </a:rPr>
              <a:t>🚦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0" y="4434840"/>
            <a:ext cx="420624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6B2C91"/>
                </a:solidFill>
                <a:latin typeface="Calibri"/>
              </a:rPr>
              <a:t>排隊時間</a:t>
            </a:r>
          </a:p>
          <a:p>
            <a:pPr algn="l"/>
            <a:r>
              <a:rPr sz="1300" b="1" i="0">
                <a:solidFill>
                  <a:srgbClr val="6B2C91"/>
                </a:solidFill>
                <a:latin typeface="Calibri"/>
              </a:rPr>
              <a:t>Queue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0" y="4937760"/>
            <a:ext cx="4206240" cy="10058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香港晚上 9-11 時最擠塞</a:t>
            </a:r>
          </a:p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HK 9-11 pm = peak queue</a:t>
            </a:r>
          </a:p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建議:課堂內或早上生成</a:t>
            </a:r>
          </a:p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Tip: generate during class or AM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以 AI 協助創作福音流行曲 · 中三聖經科 Teacher Pack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5 / 16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08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TOOL 2 · GEMINI LYRICS PROMPT (VERBATIM)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200" b="1">
                <a:solidFill>
                  <a:srgbClr val="FFF6E3"/>
                </a:solidFill>
              </a:rPr>
              <a:t>Gemini 歌詞提示範本 A</a:t>
            </a:r>
          </a:p>
          <a:p>
            <a:r>
              <a:rPr sz="2600" i="1">
                <a:solidFill>
                  <a:srgbClr val="334155"/>
                </a:solidFill>
              </a:rPr>
              <a:t>Gemini Lyrics Prompt Template 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286000"/>
            <a:ext cx="109728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FFD166"/>
                </a:solidFill>
                <a:latin typeface="Calibri"/>
              </a:rPr>
              <a:t>原樣貼到 gemini.google.com,填入 [方括號] 內容。ChatGPT / Claude 在 HK 未開放,故統一用 Gemini。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834640"/>
            <a:ext cx="11064240" cy="3291840"/>
          </a:xfrm>
          <a:prstGeom prst="roundRect">
            <a:avLst/>
          </a:prstGeom>
          <a:solidFill>
            <a:srgbClr val="FFFFFF"/>
          </a:solidFill>
          <a:ln>
            <a:solidFill>
              <a:srgbClr val="E5B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2971800"/>
            <a:ext cx="10607040" cy="3108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onsolas"/>
              </a:rPr>
              <a:t>You are helping a Hong Kong Form 3 student write a gospel pop song.</a:t>
            </a:r>
          </a:p>
          <a:p>
            <a:pPr algn="l"/>
            <a:r>
              <a:rPr sz="1150" b="0" i="0">
                <a:solidFill>
                  <a:srgbClr val="0F172A"/>
                </a:solidFill>
                <a:latin typeface="Consolas"/>
              </a:rPr>
              <a:t/>
            </a:r>
          </a:p>
          <a:p>
            <a:pPr algn="l"/>
            <a:r>
              <a:rPr sz="1150" b="0" i="0">
                <a:solidFill>
                  <a:srgbClr val="0F172A"/>
                </a:solidFill>
                <a:latin typeface="Consolas"/>
              </a:rPr>
              <a:t>STRUGGLE: [學生掙扎,例 I keep failing exams and lie to my parents]</a:t>
            </a:r>
          </a:p>
          <a:p>
            <a:pPr algn="l"/>
            <a:r>
              <a:rPr sz="1150" b="0" i="0">
                <a:solidFill>
                  <a:srgbClr val="0F172A"/>
                </a:solidFill>
                <a:latin typeface="Consolas"/>
              </a:rPr>
              <a:t>SCRIPTURE: [貼 1-3 節經文,例 John 21:15-17 NIV — 必須整段貼上]</a:t>
            </a:r>
          </a:p>
          <a:p>
            <a:pPr algn="l"/>
            <a:r>
              <a:rPr sz="1150" b="0" i="0">
                <a:solidFill>
                  <a:srgbClr val="0F172A"/>
                </a:solidFill>
                <a:latin typeface="Consolas"/>
              </a:rPr>
              <a:t>STYLE:    [1-2 種風格,例 Gospel Pop + Contemporary Worship]</a:t>
            </a:r>
          </a:p>
          <a:p>
            <a:pPr algn="l"/>
            <a:r>
              <a:rPr sz="1150" b="0" i="0">
                <a:solidFill>
                  <a:srgbClr val="0F172A"/>
                </a:solidFill>
                <a:latin typeface="Consolas"/>
              </a:rPr>
              <a:t/>
            </a:r>
          </a:p>
          <a:p>
            <a:pPr algn="l"/>
            <a:r>
              <a:rPr sz="1150" b="0" i="0">
                <a:solidFill>
                  <a:srgbClr val="0F172A"/>
                </a:solidFill>
                <a:latin typeface="Consolas"/>
              </a:rPr>
              <a:t>Structure (mirror Peter's arc):</a:t>
            </a:r>
          </a:p>
          <a:p>
            <a:pPr algn="l"/>
            <a:r>
              <a:rPr sz="1150" b="0" i="0">
                <a:solidFill>
                  <a:srgbClr val="0F172A"/>
                </a:solidFill>
                <a:latin typeface="Consolas"/>
              </a:rPr>
              <a:t>  Verse 1 — struggle / failure (Mark 14)</a:t>
            </a:r>
          </a:p>
          <a:p>
            <a:pPr algn="l"/>
            <a:r>
              <a:rPr sz="1150" b="0" i="0">
                <a:solidFill>
                  <a:srgbClr val="0F172A"/>
                </a:solidFill>
                <a:latin typeface="Consolas"/>
              </a:rPr>
              <a:t>  Pre-chorus — moment of waking up (bitter tears)</a:t>
            </a:r>
          </a:p>
          <a:p>
            <a:pPr algn="l"/>
            <a:r>
              <a:rPr sz="1150" b="0" i="0">
                <a:solidFill>
                  <a:srgbClr val="0F172A"/>
                </a:solidFill>
                <a:latin typeface="Consolas"/>
              </a:rPr>
              <a:t>  Chorus  — single declarative line of trust in Jesus</a:t>
            </a:r>
          </a:p>
          <a:p>
            <a:pPr algn="l"/>
            <a:r>
              <a:rPr sz="1150" b="0" i="0">
                <a:solidFill>
                  <a:srgbClr val="0F172A"/>
                </a:solidFill>
                <a:latin typeface="Consolas"/>
              </a:rPr>
              <a:t>  Verse 2 — restoration (John 21 "Do you love me?")</a:t>
            </a:r>
          </a:p>
          <a:p>
            <a:pPr algn="l"/>
            <a:r>
              <a:rPr sz="1150" b="0" i="0">
                <a:solidFill>
                  <a:srgbClr val="0F172A"/>
                </a:solidFill>
                <a:latin typeface="Consolas"/>
              </a:rPr>
              <a:t>  Bridge  — turn from "I" to "You, Lord"</a:t>
            </a:r>
          </a:p>
          <a:p>
            <a:pPr algn="l"/>
            <a:r>
              <a:rPr sz="1150" b="0" i="0">
                <a:solidFill>
                  <a:srgbClr val="0F172A"/>
                </a:solidFill>
                <a:latin typeface="Consolas"/>
              </a:rPr>
              <a:t>  Verse 3 — commission ("feed my sheep")</a:t>
            </a:r>
          </a:p>
          <a:p>
            <a:pPr algn="l"/>
            <a:r>
              <a:rPr sz="1150" b="0" i="0">
                <a:solidFill>
                  <a:srgbClr val="0F172A"/>
                </a:solidFill>
                <a:latin typeface="Consolas"/>
              </a:rPr>
              <a:t/>
            </a:r>
          </a:p>
          <a:p>
            <a:pPr algn="l"/>
            <a:r>
              <a:rPr sz="1150" b="0" i="0">
                <a:solidFill>
                  <a:srgbClr val="0F172A"/>
                </a:solidFill>
                <a:latin typeface="Consolas"/>
              </a:rPr>
              <a:t>RULES: Quote scripture ONLY from passages I gave. Do NOT invent</a:t>
            </a:r>
          </a:p>
          <a:p>
            <a:pPr algn="l"/>
            <a:r>
              <a:rPr sz="1150" b="0" i="0">
                <a:solidFill>
                  <a:srgbClr val="0F172A"/>
                </a:solidFill>
                <a:latin typeface="Consolas"/>
              </a:rPr>
              <a:t>verses. CEFR B1 vocabulary. End glorifying Jesus, not me.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以 AI 協助創作福音流行曲 · 中三聖經科 Teacher Pack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6 / 16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3EC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STYLE PALETTE · 6 種曲風選項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200" b="1">
                <a:solidFill>
                  <a:srgbClr val="0F172A"/>
                </a:solidFill>
              </a:rPr>
              <a:t>6 種福音流行曲風供選擇</a:t>
            </a:r>
          </a:p>
          <a:p>
            <a:r>
              <a:rPr sz="2600" i="1">
                <a:solidFill>
                  <a:srgbClr val="334155"/>
                </a:solidFill>
              </a:rPr>
              <a:t>6 gospel-pop styles to choose from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331720"/>
            <a:ext cx="5486400" cy="1280160"/>
          </a:xfrm>
          <a:prstGeom prst="roundRect">
            <a:avLst/>
          </a:prstGeom>
          <a:solidFill>
            <a:srgbClr val="FFFFFF"/>
          </a:solidFill>
          <a:ln>
            <a:solidFill>
              <a:srgbClr val="B98A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242316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600" b="0" i="0">
                <a:solidFill>
                  <a:srgbClr val="0F172A"/>
                </a:solidFill>
                <a:latin typeface="Calibri"/>
              </a:rPr>
              <a:t>🎷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17320" y="242316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6B2C91"/>
                </a:solidFill>
                <a:latin typeface="Calibri"/>
              </a:rPr>
              <a:t>1. Gospel Pop · 福音流行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17320" y="283464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0F172A"/>
                </a:solidFill>
                <a:latin typeface="Calibri"/>
              </a:rPr>
              <a:t>Bright pop, brass, uplifting, 110-120 BPM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17320" y="320040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50" b="1" i="0">
                <a:solidFill>
                  <a:srgbClr val="E5B34A"/>
                </a:solidFill>
                <a:latin typeface="Calibri"/>
              </a:rPr>
              <a:t>→ 首選英文 / 第一次接觸福音同學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2331720"/>
            <a:ext cx="5486400" cy="1280160"/>
          </a:xfrm>
          <a:prstGeom prst="roundRect">
            <a:avLst/>
          </a:prstGeom>
          <a:solidFill>
            <a:srgbClr val="FFFFFF"/>
          </a:solidFill>
          <a:ln>
            <a:solidFill>
              <a:srgbClr val="B98A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355080" y="242316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600" b="0" i="0">
                <a:solidFill>
                  <a:srgbClr val="0F172A"/>
                </a:solidFill>
                <a:latin typeface="Calibri"/>
              </a:rPr>
              <a:t>🌅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86600" y="242316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6B2C91"/>
                </a:solidFill>
                <a:latin typeface="Calibri"/>
              </a:rPr>
              <a:t>2. Contemporary Worship · 當代敬拜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86600" y="283464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0F172A"/>
                </a:solidFill>
                <a:latin typeface="Calibri"/>
              </a:rPr>
              <a:t>Hillsong pads, soaring chorus, 70-90 BPM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86600" y="320040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50" b="1" i="0">
                <a:solidFill>
                  <a:srgbClr val="E5B34A"/>
                </a:solidFill>
                <a:latin typeface="Calibri"/>
              </a:rPr>
              <a:t>→ 敬拜感深, 中英皆宜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8640" y="3794760"/>
            <a:ext cx="5486400" cy="1280160"/>
          </a:xfrm>
          <a:prstGeom prst="roundRect">
            <a:avLst/>
          </a:prstGeom>
          <a:solidFill>
            <a:srgbClr val="FFFFFF"/>
          </a:solidFill>
          <a:ln>
            <a:solidFill>
              <a:srgbClr val="B98A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85800" y="388620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600" b="0" i="0">
                <a:solidFill>
                  <a:srgbClr val="0F172A"/>
                </a:solidFill>
                <a:latin typeface="Calibri"/>
              </a:rPr>
              <a:t>☕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17320" y="388620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6B2C91"/>
                </a:solidFill>
                <a:latin typeface="Calibri"/>
              </a:rPr>
              <a:t>3. Lo-fi Hip-hop Gospel · 低保真嘻哈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17320" y="429768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0F172A"/>
                </a:solidFill>
                <a:latin typeface="Calibri"/>
              </a:rPr>
              <a:t>Chill jazz piano, mellow drums, ~80 BPM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17320" y="466344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50" b="1" i="0">
                <a:solidFill>
                  <a:srgbClr val="E5B34A"/>
                </a:solidFill>
                <a:latin typeface="Calibri"/>
              </a:rPr>
              <a:t>→ 內向 / 思考型學生; 課室背景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3794760"/>
            <a:ext cx="5486400" cy="1280160"/>
          </a:xfrm>
          <a:prstGeom prst="roundRect">
            <a:avLst/>
          </a:prstGeom>
          <a:solidFill>
            <a:srgbClr val="FFFFFF"/>
          </a:solidFill>
          <a:ln>
            <a:solidFill>
              <a:srgbClr val="B98A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355080" y="388620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600" b="0" i="0">
                <a:solidFill>
                  <a:srgbClr val="0F172A"/>
                </a:solidFill>
                <a:latin typeface="Calibri"/>
              </a:rPr>
              <a:t>🌺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086600" y="388620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6B2C91"/>
                </a:solidFill>
                <a:latin typeface="Calibri"/>
              </a:rPr>
              <a:t>4. Cantopop Worship · 廣東話福音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086600" y="429768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0F172A"/>
                </a:solidFill>
                <a:latin typeface="Calibri"/>
              </a:rPr>
              <a:t>HK pop sensibility, 90-110 BPM, Cantonese vocal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086600" y="466344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50" b="1" i="0">
                <a:solidFill>
                  <a:srgbClr val="E5B34A"/>
                </a:solidFill>
                <a:latin typeface="Calibri"/>
              </a:rPr>
              <a:t>→ 本地文化感最強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48640" y="5257800"/>
            <a:ext cx="5486400" cy="1280160"/>
          </a:xfrm>
          <a:prstGeom prst="roundRect">
            <a:avLst/>
          </a:prstGeom>
          <a:solidFill>
            <a:srgbClr val="FFFFFF"/>
          </a:solidFill>
          <a:ln>
            <a:solidFill>
              <a:srgbClr val="B98A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85800" y="534924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600" b="0" i="0">
                <a:solidFill>
                  <a:srgbClr val="0F172A"/>
                </a:solidFill>
                <a:latin typeface="Calibri"/>
              </a:rPr>
              <a:t>🌸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17320" y="534924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6B2C91"/>
                </a:solidFill>
                <a:latin typeface="Calibri"/>
              </a:rPr>
              <a:t>5. Mandopop Worship · 國語福音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17320" y="576072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0F172A"/>
                </a:solidFill>
                <a:latin typeface="Calibri"/>
              </a:rPr>
              <a:t>Mandarin worship pop · 90-100 BPM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417320" y="612648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50" b="1" i="0">
                <a:solidFill>
                  <a:srgbClr val="E5B34A"/>
                </a:solidFill>
                <a:latin typeface="Calibri"/>
              </a:rPr>
              <a:t>→ 覆蓋面廣, 適合跨校上載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217920" y="5257800"/>
            <a:ext cx="5486400" cy="1280160"/>
          </a:xfrm>
          <a:prstGeom prst="roundRect">
            <a:avLst/>
          </a:prstGeom>
          <a:solidFill>
            <a:srgbClr val="FFFFFF"/>
          </a:solidFill>
          <a:ln>
            <a:solidFill>
              <a:srgbClr val="B98A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355080" y="534924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600" b="0" i="0">
                <a:solidFill>
                  <a:srgbClr val="0F172A"/>
                </a:solidFill>
                <a:latin typeface="Calibri"/>
              </a:rPr>
              <a:t>🪕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086600" y="534924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6B2C91"/>
                </a:solidFill>
                <a:latin typeface="Calibri"/>
              </a:rPr>
              <a:t>6. Acoustic Folk · 民謠敬拜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086600" y="576072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0F172A"/>
                </a:solidFill>
                <a:latin typeface="Calibri"/>
              </a:rPr>
              <a:t>Guitar-driven, fingerstyle, intimate, 70 BPM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086600" y="612648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50" b="1" i="0">
                <a:solidFill>
                  <a:srgbClr val="E5B34A"/>
                </a:solidFill>
                <a:latin typeface="Calibri"/>
              </a:rPr>
              <a:t>→ 極個人 / 見證式作品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以 AI 協助創作福音流行曲 · 中三聖經科 Teacher Pack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7 / 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08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TOOL 3 · GEMINI → SUNO PROMPT (VERBATIM)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200" b="1">
                <a:solidFill>
                  <a:srgbClr val="FFF6E3"/>
                </a:solidFill>
              </a:rPr>
              <a:t>Gemini → Suno 提示範本 B</a:t>
            </a:r>
          </a:p>
          <a:p>
            <a:r>
              <a:rPr sz="2600" i="1">
                <a:solidFill>
                  <a:srgbClr val="334155"/>
                </a:solidFill>
              </a:rPr>
              <a:t>Gemini-to-Suno Prompt Template 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286000"/>
            <a:ext cx="109728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FFD166"/>
                </a:solidFill>
                <a:latin typeface="Calibri"/>
              </a:rPr>
              <a:t>在範本 A 完成歌詞之後,於同一對話貼上範本 B。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834640"/>
            <a:ext cx="11064240" cy="3383280"/>
          </a:xfrm>
          <a:prstGeom prst="roundRect">
            <a:avLst/>
          </a:prstGeom>
          <a:solidFill>
            <a:srgbClr val="FFFFFF"/>
          </a:solidFill>
          <a:ln>
            <a:solidFill>
              <a:srgbClr val="E5B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2926080"/>
            <a:ext cx="10607040" cy="32004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>Convert the lyrics you just wrote into a Suno-ready prompt.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/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>OUTPUT FORMAT (verbatim, no extra commentary):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/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>Title: [3-5 word English title]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/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>Song style: [2-3 sentences — instruments, tempo, vocal type,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>  arc. Reference my chosen style: &lt;one of the 6 options&gt;]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/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>[Verse 1] [genre tag]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>&lt;lyrics&gt;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/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>[Pre-Chorus] [Pop]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>&lt;lyrics&gt;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/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>[Chorus] [Gospel Pop]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>&lt;lyrics&gt;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/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>[Verse 2] [Contemporary Christian]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>&lt;lyrics&gt;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/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>[Bridge] [Worship]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>&lt;lyrics&gt;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/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>[Outro] [Gospel]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>&lt;lyrics&gt;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/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>RULES: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>  - Use square-bracket genre tags compatible with Suno v3.5.</a:t>
            </a:r>
          </a:p>
          <a:p>
            <a:pPr algn="l"/>
            <a:r>
              <a:rPr sz="1100" b="0" i="0">
                <a:solidFill>
                  <a:srgbClr val="0F172A"/>
                </a:solidFill>
                <a:latin typeface="Consolas"/>
              </a:rPr>
              <a:t>  - Target: 3-4 minutes total.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以 AI 協助創作福音流行曲 · 中三聖經科 Teacher Pack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8 / 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