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920240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700" b="1" i="0">
                <a:solidFill>
                  <a:srgbClr val="FFFFFF"/>
                </a:solidFill>
                <a:latin typeface="Calibri"/>
              </a:rPr>
              <a:t>Reclaim2K 與教育局《中小學數字教育發展藍圖》</a:t>
            </a:r>
          </a:p>
          <a:p>
            <a:r>
              <a:rPr sz="1500" b="0" i="0">
                <a:solidFill>
                  <a:srgbClr val="CFE0F2"/>
                </a:solidFill>
                <a:latin typeface="Calibri"/>
              </a:rPr>
              <a:t>Reclaim2K and the EDB Blueprint for Digital Education Development</a:t>
            </a:r>
          </a:p>
          <a:p>
            <a:r>
              <a:rPr sz="1300" b="0" i="1">
                <a:solidFill>
                  <a:srgbClr val="CFE0F2"/>
                </a:solidFill>
                <a:latin typeface="Calibri"/>
              </a:rPr>
              <a:t>初步對照 · A preliminary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377440"/>
            <a:ext cx="109728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 i="0">
                <a:solidFill>
                  <a:srgbClr val="1E3A5F"/>
                </a:solidFill>
                <a:latin typeface="Calibri"/>
              </a:rPr>
              <a:t>Reclaim2K（透過默想聖經建立學生數字健康）由本校聖經科、經濟及企會財科，聯同家長教師會（PTA）發起。</a:t>
            </a:r>
          </a:p>
          <a:p>
            <a:pPr>
              <a:spcAft>
                <a:spcPts val="700"/>
              </a:spcAft>
            </a:pPr>
            <a:r>
              <a:rPr sz="1200" b="0" i="1">
                <a:solidFill>
                  <a:srgbClr val="555F6B"/>
                </a:solidFill>
                <a:latin typeface="Calibri"/>
              </a:rPr>
              <a:t>Reclaim2K (building students' digital wellness through meditating on the Bible) — a school initiative by the Bible Studies, Economics &amp; BAFS subjects with the PTA,</a:t>
            </a:r>
          </a:p>
          <a:p>
            <a:r>
              <a:rPr sz="1400" b="0" i="0">
                <a:solidFill>
                  <a:srgbClr val="1E3A5F"/>
                </a:solidFill>
                <a:latin typeface="Calibri"/>
              </a:rPr>
              <a:t>中華傳道會劉永生中學。</a:t>
            </a:r>
          </a:p>
          <a:p>
            <a:pPr>
              <a:spcAft>
                <a:spcPts val="700"/>
              </a:spcAft>
            </a:pPr>
            <a:r>
              <a:rPr sz="1200" b="0" i="1">
                <a:solidFill>
                  <a:srgbClr val="555F6B"/>
                </a:solidFill>
                <a:latin typeface="Calibri"/>
              </a:rPr>
              <a:t>CNEC Lau Wing Sang Secondary School.</a:t>
            </a:r>
          </a:p>
          <a:p>
            <a:r>
              <a:rPr sz="1400" b="0" i="0">
                <a:solidFill>
                  <a:srgbClr val="1E3A5F"/>
                </a:solidFill>
                <a:latin typeface="Calibri"/>
              </a:rPr>
              <a:t>並於教育局課程發展處（CDI）2026 年 6 月 11 日研討會上分享。</a:t>
            </a:r>
          </a:p>
          <a:p>
            <a:pPr>
              <a:spcAft>
                <a:spcPts val="700"/>
              </a:spcAft>
            </a:pPr>
            <a:r>
              <a:rPr sz="1200" b="0" i="1">
                <a:solidFill>
                  <a:srgbClr val="555F6B"/>
                </a:solidFill>
                <a:latin typeface="Calibri"/>
              </a:rPr>
              <a:t>presented at the EDB Curriculum Development Institute (CDI) seminar on 11 June 2026.</a:t>
            </a:r>
          </a:p>
          <a:p>
            <a:r>
              <a:rPr sz="1400" b="0" i="0">
                <a:solidFill>
                  <a:srgbClr val="1E3A5F"/>
                </a:solidFill>
                <a:latin typeface="Calibri"/>
              </a:rPr>
              <a:t>本文對照藍圖的精神，並標示對應之處。</a:t>
            </a:r>
          </a:p>
          <a:p>
            <a:pPr>
              <a:spcAft>
                <a:spcPts val="700"/>
              </a:spcAft>
            </a:pPr>
            <a:r>
              <a:rPr sz="1200" b="0" i="1">
                <a:solidFill>
                  <a:srgbClr val="555F6B"/>
                </a:solidFill>
                <a:latin typeface="Calibri"/>
              </a:rPr>
              <a:t>This review maps it against the spirit of the Blueprint.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813816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見證屋 · 家家有本難念的經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House of Testimonies — every family carries a burden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777240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把一間屋砌成一塊塊「磚」，每塊代表家長常遇的難處（家人生病、子女沉迷手機、婚姻、抑鬱、經濟、饒恕……共 17 塊）。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A house of “bricks” — each a struggle parents meet (illness, phone addiction, marriage, depression, finances, forgiveness… 17 in all).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輕觸一塊磚：真實生命故事（影片＋文字）＋一段禱告＋一鍵開始對應禱告計劃。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Tap a brick: real stories (video + written) + a prayer + one tap into a matching devotion plan.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精選香港廣東話見證頻道：恩雨之聲、星火飛騰 CBN、影音使團·創世電視。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Featured Cantonese testimony channels: SOBEM, CBN, Media Evangelism / Creation TV.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每塊磚的內容可由學校及管理員透過 Google Sheet 隨時更新（類別＝磚的名稱）。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Each brick's content is school/admin-editable via Google Sheet (category = the brick's name).</a:t>
            </a:r>
          </a:p>
        </p:txBody>
      </p:sp>
      <p:pic>
        <p:nvPicPr>
          <p:cNvPr id="5" name="Picture 4" descr="parent-testimon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1234440"/>
            <a:ext cx="2176034" cy="4709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03920" y="6035040"/>
            <a:ext cx="3429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見證屋 · House of Testimonies</a:t>
            </a:r>
          </a:p>
          <a:p>
            <a:r>
              <a:rPr sz="850" b="0" i="1">
                <a:solidFill>
                  <a:srgbClr val="555F6B"/>
                </a:solidFill>
                <a:latin typeface="Calibri"/>
              </a:rPr>
              <a:t>家家有本難念的經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藍圖的核心原則（原文）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Core principles of the Blueprint (verbatim)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950" b="1" i="0">
                <a:solidFill>
                  <a:srgbClr val="0E63B3"/>
                </a:solidFill>
                <a:latin typeface="Calibri"/>
              </a:rPr>
              <a:t>原則二 / Principle 2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「以人為本、科技為輔；秉持「立德樹人」的根本教育使命。」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“Nurturing people as the core, using technology as an auxiliary tool … ‘cultivating values and nurturing people’ … ‘human mind as the mainstay, with the computer in a supporting role’.”</a:t>
            </a:r>
          </a:p>
          <a:p>
            <a:pPr>
              <a:spcAft>
                <a:spcPts val="600"/>
              </a:spcAft>
            </a:pPr>
            <a:r>
              <a:rPr sz="950" b="1" i="0">
                <a:solidFill>
                  <a:srgbClr val="0E63B3"/>
                </a:solidFill>
                <a:latin typeface="Calibri"/>
              </a:rPr>
              <a:t>原則五 / Principle 5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「前瞻創新，貫徹「立德樹人」；確保數字教育發展堅守正確價值觀與倫理。」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“Forward-looking innovation … ensuring digital education firmly adheres to proper values and ethics.”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資料來源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Sources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教育局《中小學數字教育發展藍圖》官方頁面：edb.gov.hk …/it-in-edu/debp.html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EDB Blueprint (official page).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執行摘要（中文 / English PDF）— 文中引文取自此文件。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Executive Summary (TC / EN PDF) — source of the verbatim quotes.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教育局 6·11 研討會：reclaim2k.org/edb0611 · 學習圈報名見網站。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EDB 11 June seminar &amp; Learning Circle: see reclaim2k.org/edb0611.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Reclaim2K：reclaim2k.org · app.reclaim2k.org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Reclaim2K: reclaim2k.org · app.reclaim2k.org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E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以 AI 凝聚力量，回應全球手機成癮</a:t>
            </a:r>
          </a:p>
          <a:p>
            <a:r>
              <a:rPr sz="1300" b="1" i="0">
                <a:solidFill>
                  <a:srgbClr val="1E3A5F"/>
                </a:solidFill>
                <a:latin typeface="Calibri"/>
              </a:rPr>
              <a:t>Using AI against the global problem of phone addiction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「AI」＝以 vibe coding 快速建構網站及 Reclaim2K App，讓有興趣的學校與 NGO 結成網絡，集中回應最全球性的問題——手機成癮。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“AI” = vibe-coding a website + the Reclaim2K app so interested schools and NGOs form a network against phone addiction.</a:t>
            </a:r>
          </a:p>
          <a:p>
            <a:pPr>
              <a:spcAft>
                <a:spcPts val="600"/>
              </a:spcAft>
            </a:pPr>
            <a:r>
              <a:rPr sz="950" b="1" i="0">
                <a:solidFill>
                  <a:srgbClr val="1E3A5F"/>
                </a:solidFill>
                <a:latin typeface="Calibri"/>
              </a:rPr>
              <a:t>澳洲 / Australia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「澳洲《Online Safety Amendment (Social Media Minimum Age) Act 2024》禁 16 歲以下用社交媒體；2024-11-29 通過、2025-12-10 生效，平台違者最高罰 4,950 萬澳元。」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“Australia bans under-16s from social media (Act 2024; in force 10 Dec 2025; platform penalties up to AUD$49.5m).”</a:t>
            </a:r>
          </a:p>
          <a:p>
            <a:pPr>
              <a:spcAft>
                <a:spcPts val="600"/>
              </a:spcAft>
            </a:pPr>
            <a:r>
              <a:rPr sz="950" b="1" i="0">
                <a:solidFill>
                  <a:srgbClr val="1E3A5F"/>
                </a:solidFill>
                <a:latin typeface="Calibri"/>
              </a:rPr>
              <a:t>內地 / Mainland China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「中國 2021 年（國家新聞出版署）規定未成年人只可於周五至日及假日 20:00–21:00（每日 1 小時）玩網絡遊戲，每周上限約 3 小時。」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“China (NPPA 2021) limits under-18s to online games only Fri–Sun &amp; holidays, 1 hr/day — about 3 hrs/week.”</a:t>
            </a:r>
          </a:p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Reclaim2K 在「禁制」以外提供正面、以信仰為本的選擇，並以 AI 快速建構，讓各持份者更易協作。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Beyond bans, a positive faith-grounded alternative — built quickly with AI.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學生「與 AI 共創」· 全體持份者同心</a:t>
            </a:r>
          </a:p>
          <a:p>
            <a:r>
              <a:rPr sz="1300" b="1" i="0">
                <a:solidFill>
                  <a:srgbClr val="15803D"/>
                </a:solidFill>
                <a:latin typeface="Calibri"/>
              </a:rPr>
              <a:t>Students' “Creation with AI” · one shared vision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Reclaim2K 平台讓學生的「與 AI 共創」更易親近：Suno AI 詩歌、AI 迷你遊戲、影片、口號牆——回應最具破壞性的「注意力流失」。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Suno AI songs, AI mini-games, videos, the slogan wall — making “Creation with AI” accessible to tackle attention loss.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所有有興趣的持份者同心於願景：「Reclaim2K——透過默想聖經建立數字健康」。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All interested stakeholders centre on one vision: “Reclaim2K — building digital wellness through meditating on the Bible.”</a:t>
            </a:r>
          </a:p>
          <a:p>
            <a:pPr>
              <a:spcAft>
                <a:spcPts val="600"/>
              </a:spcAft>
            </a:pPr>
            <a:r>
              <a:rPr sz="950" b="1" i="0">
                <a:solidFill>
                  <a:srgbClr val="15803D"/>
                </a:solidFill>
                <a:latin typeface="Calibri"/>
              </a:rPr>
              <a:t>策略(10) / Strategy (10)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「（四）推動跨界別協作，共建數字教育生態（10）凝聚專業團體等不同持份者，共建中小學數字教育生態（包括與內地及國際交流合作）。」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“(IV)(10) Bring together various stakeholders … to jointly build a digital education ecosystem (including exchanges and collaboration with the Chinese Mainland and internationally).”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藍圖背景與理念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Background &amp; core philosophy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950" b="1" i="0">
                <a:solidFill>
                  <a:srgbClr val="0E63B3"/>
                </a:solidFill>
                <a:latin typeface="Calibri"/>
              </a:rPr>
              <a:t>EDB verbatim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「理念：學生為本、教師專業、學校自主、社會協作」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“Core philosophy: students as the foundation, teachers as the profession, schools as the base, and society as the partner”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教育局推動「AI for all schools」及「AI for all students」，全面推展人工智能教育。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The EDB is promoting “AI for all schools” and “AI for all students”.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（一）培育兼具數字素養與人文關懷精神的人才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(I) Nurturing talents with both digital literacy and humanistic qualities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950" b="1" i="0">
                <a:solidFill>
                  <a:srgbClr val="0E63B3"/>
                </a:solidFill>
                <a:latin typeface="Calibri"/>
              </a:rPr>
              <a:t>策略(1) / Strategy (1)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「訂定《中小學人工智能素養學習架構》，系統地培育學生數字科技相關的知識、技能及正確價值觀。」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“Formulate the AI Literacy Learning Framework … cultivate students' knowledge, skills and proper values …”</a:t>
            </a:r>
          </a:p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Reclaim2K 推動教育局所倡導的價值觀教育（堅毅、勤勞、開拓與創新精神等）：默想聖經培育堅毅與勤勞；〈Inspire to Aspire〉培育開拓與創新精神。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Reclaim2K promotes the EDB-endorsed values education (perseverance, diligence, the spirit of exploration &amp; innovation, etc.).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（一）策略（3）·「人工智能＋課程」與 6·11 研討會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(I) Strategy (3) · “AI+Curriculum” &amp; the 11 June seminar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950" b="1" i="0">
                <a:solidFill>
                  <a:srgbClr val="0E63B3"/>
                </a:solidFill>
                <a:latin typeface="Calibri"/>
              </a:rPr>
              <a:t>策略(3) / Strategy (3)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「在中小學課程融入數字教育相關學習元素，推動「人工智能＋課程」，並發布《中小學應用人工智能教學指南》。」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“… promote the ‘AI+Curriculum’, and publish the Guide to Using AI in Teaching.”</a:t>
            </a:r>
          </a:p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〈AI 幫你？AI 害你？〉是「人工智能＋價值教育」的課堂小試行。教育局曾於 2026 年 6 月 11 日舉辦相關研討會：「透過應用人工智能及實體學習活動推展宗教教育、理財教育、開拓與創新精神」（CDI020261128），Reclaim2K 曾於會上分享。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EDB hosted a related seminar on 11 June 2026 — “Promotion of Religious Education, Financial Education and Entrepreneurial Spirit through AI Application and Face-to-face Learning Activities”. See reclaim2k.org/edb0611.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（二）加強教師培訓，推動教育數字化轉型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(II) Strengthening teacher training to drive digital transformation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Reclaim2K 提供免費的教師資源與課堂教案，並曾於教育局 6 月 11 日研討會分享。會後組成「學習圈」持續交流，現已有 10 多間學校參與，誠邀更多學校加入。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Reclaim2K offers free teacher resources &amp; lesson packs; shared at the 11 June EDB seminar. A learning circle has since formed — more than 10 schools have joined; more are welcome.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0E63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111556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（四）推動跨界別協作，共建數字教育生態</a:t>
            </a:r>
          </a:p>
          <a:p>
            <a:r>
              <a:rPr sz="1300" b="1" i="0">
                <a:solidFill>
                  <a:srgbClr val="0E63B3"/>
                </a:solidFill>
                <a:latin typeface="Calibri"/>
              </a:rPr>
              <a:t>(IV) Cross-sector collaboration to co-create a digital education ecosystem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950" b="1" i="0">
                <a:solidFill>
                  <a:srgbClr val="0E63B3"/>
                </a:solidFill>
                <a:latin typeface="Calibri"/>
              </a:rPr>
              <a:t>策略(9) / Strategy (9)  </a:t>
            </a:r>
            <a:r>
              <a:rPr sz="1250" b="0" i="1">
                <a:solidFill>
                  <a:srgbClr val="1E3A5F"/>
                </a:solidFill>
                <a:latin typeface="Calibri"/>
              </a:rPr>
              <a:t>「推動家校合作，共建學生正確價值觀和良好態度。」</a:t>
            </a:r>
          </a:p>
          <a:p>
            <a:pPr>
              <a:spcAft>
                <a:spcPts val="800"/>
              </a:spcAft>
            </a:pPr>
            <a:r>
              <a:rPr sz="1100" b="0" i="1">
                <a:solidFill>
                  <a:srgbClr val="555F6B"/>
                </a:solidFill>
                <a:latin typeface="Calibri"/>
              </a:rPr>
              <a:t>“Promote home-school co-operation to jointly cultivate proper values and good attitudes in students.”</a:t>
            </a:r>
          </a:p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Reclaim2K 的家長部分（家長同行／家長園地）是一項家長教師會（PTA）與學校科組的協作計劃，目標是為全體學生建立數字健康。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Reclaim2K's parent side is a collaboration between the PTA and school subjects, to build digital wellness for all students.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5803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10896"/>
            <a:ext cx="813816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100" b="1" i="0">
                <a:solidFill>
                  <a:srgbClr val="1E3A5F"/>
                </a:solidFill>
                <a:latin typeface="Calibri"/>
              </a:rPr>
              <a:t>最新家長介面：家校合作落地</a:t>
            </a:r>
          </a:p>
          <a:p>
            <a:r>
              <a:rPr sz="1300" b="1" i="0">
                <a:solidFill>
                  <a:srgbClr val="15803D"/>
                </a:solidFill>
                <a:latin typeface="Calibri"/>
              </a:rPr>
              <a:t>Latest parent interface — home–school co-operation in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777240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sz="1000" b="1" i="0">
                <a:solidFill>
                  <a:srgbClr val="15803D"/>
                </a:solidFill>
                <a:latin typeface="Calibri"/>
              </a:rPr>
              <a:t>Reclaim2K 呼應／echoes:  </a:t>
            </a:r>
            <a:r>
              <a:rPr sz="1250" b="0" i="0">
                <a:solidFill>
                  <a:srgbClr val="1E3A5F"/>
                </a:solidFill>
                <a:latin typeface="Calibri"/>
              </a:rPr>
              <a:t>家長主頁一站式連結「見證屋、禱告、學校活動、同行（培土計劃）、鼓勵孩子」，並以「今日同行」每日提示陪伴家長。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The parent home links in one place to the House of Testimonies, Prayer, School Activities, Parent Connect (Good Soil) and Encourage-your-child, with a daily “Today's Step” nudge.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禱告：8 套家長靈修計劃（與學生版共用引擎，內容為家長度身）。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Prayer: 8 parent devotion plans (a role-aware reuse of the student engine).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學校活動：家長講座與工作坊（可由學校 Google Sheet 更新）。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School Activities: parent talks &amp; workshops (school-editable via Google Sheet).</a:t>
            </a:r>
          </a:p>
          <a:p>
            <a:pPr>
              <a:spcAft>
                <a:spcPts val="600"/>
              </a:spcAft>
            </a:pPr>
            <a:r>
              <a:rPr sz="1300" b="0" i="0">
                <a:solidFill>
                  <a:srgbClr val="1E3A5F"/>
                </a:solidFill>
                <a:latin typeface="Calibri"/>
              </a:rPr>
              <a:t>• 同行 · 培土計劃：教育局「健康網上行」原則 + 人手精選鼓勵說話。</a:t>
            </a:r>
          </a:p>
          <a:p>
            <a:pPr>
              <a:spcAft>
                <a:spcPts val="800"/>
              </a:spcAft>
            </a:pPr>
            <a:r>
              <a:rPr sz="1100" b="0" i="0">
                <a:solidFill>
                  <a:srgbClr val="555F6B"/>
                </a:solidFill>
                <a:latin typeface="Calibri"/>
              </a:rPr>
              <a:t>   Parent Connect · Good Soil: EDB “Healthy Web Use” principles + curated encouraging phrases.</a:t>
            </a:r>
          </a:p>
          <a:p>
            <a:pPr>
              <a:spcAft>
                <a:spcPts val="600"/>
              </a:spcAft>
            </a:pPr>
            <a:r>
              <a:rPr sz="1000" b="1" i="0">
                <a:solidFill>
                  <a:srgbClr val="B91C1C"/>
                </a:solidFill>
                <a:latin typeface="Calibri"/>
              </a:rPr>
              <a:t>保守自評／Caveat:  </a:t>
            </a:r>
            <a:r>
              <a:rPr sz="1200" b="0" i="0">
                <a:solidFill>
                  <a:srgbClr val="1E3A5F"/>
                </a:solidFill>
                <a:latin typeface="Calibri"/>
              </a:rPr>
              <a:t>家長工具刻意不使用 AI、不收集家庭資料以保障私隱——呼應藍圖「學生層面私隱保障」。</a:t>
            </a:r>
          </a:p>
          <a:p>
            <a:pPr>
              <a:spcAft>
                <a:spcPts val="800"/>
              </a:spcAft>
            </a:pPr>
            <a:r>
              <a:rPr sz="1050" b="0" i="0">
                <a:solidFill>
                  <a:srgbClr val="555F6B"/>
                </a:solidFill>
                <a:latin typeface="Calibri"/>
              </a:rPr>
              <a:t>Parent tools deliberately use no AI and collect no family data for privacy — echoing the Blueprint's student-level privacy protection.</a:t>
            </a:r>
          </a:p>
        </p:txBody>
      </p:sp>
      <p:pic>
        <p:nvPicPr>
          <p:cNvPr id="5" name="Picture 4" descr="parents-interfa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1234440"/>
            <a:ext cx="2176034" cy="4709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03920" y="6035040"/>
            <a:ext cx="3429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家長主頁 · Parent home</a:t>
            </a:r>
          </a:p>
          <a:p>
            <a:r>
              <a:rPr sz="850" b="0" i="1">
                <a:solidFill>
                  <a:srgbClr val="555F6B"/>
                </a:solidFill>
                <a:latin typeface="Calibri"/>
              </a:rPr>
              <a:t>Reclaim2K · app.reclaim2k.org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6455664"/>
            <a:ext cx="107899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1">
                <a:solidFill>
                  <a:srgbClr val="555F6B"/>
                </a:solidFill>
                <a:latin typeface="Calibri"/>
              </a:rPr>
              <a:t>Reclaim2K · DRAFT 初稿 · Bible Studies + Economics + BAFS + PTA, CNEC Lau Wing Sang Secondary School · 聖經科 + 經濟及企會財科 + 家長教師會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0" y="6455664"/>
            <a:ext cx="5486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 i="0">
                <a:solidFill>
                  <a:srgbClr val="555F6B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